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98" r:id="rId4"/>
    <p:sldId id="312" r:id="rId5"/>
    <p:sldId id="285" r:id="rId6"/>
    <p:sldId id="297" r:id="rId7"/>
    <p:sldId id="302" r:id="rId8"/>
    <p:sldId id="313" r:id="rId9"/>
    <p:sldId id="286" r:id="rId10"/>
    <p:sldId id="299" r:id="rId11"/>
    <p:sldId id="287" r:id="rId12"/>
    <p:sldId id="288" r:id="rId13"/>
    <p:sldId id="300" r:id="rId14"/>
    <p:sldId id="304" r:id="rId15"/>
    <p:sldId id="305" r:id="rId16"/>
    <p:sldId id="306" r:id="rId17"/>
    <p:sldId id="308" r:id="rId18"/>
    <p:sldId id="309" r:id="rId19"/>
    <p:sldId id="310" r:id="rId20"/>
    <p:sldId id="311" r:id="rId21"/>
    <p:sldId id="314" r:id="rId22"/>
    <p:sldId id="296" r:id="rId23"/>
    <p:sldId id="265"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5" autoAdjust="0"/>
    <p:restoredTop sz="94605" autoAdjust="0"/>
  </p:normalViewPr>
  <p:slideViewPr>
    <p:cSldViewPr>
      <p:cViewPr varScale="1">
        <p:scale>
          <a:sx n="95" d="100"/>
          <a:sy n="95" d="100"/>
        </p:scale>
        <p:origin x="-114" y="-288"/>
      </p:cViewPr>
      <p:guideLst>
        <p:guide orient="horz" pos="2160"/>
        <p:guide pos="2880"/>
      </p:guideLst>
    </p:cSldViewPr>
  </p:slideViewPr>
  <p:outlineViewPr>
    <p:cViewPr>
      <p:scale>
        <a:sx n="33" d="100"/>
        <a:sy n="33" d="100"/>
      </p:scale>
      <p:origin x="0" y="47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35EB0-D091-417E-ACD5-D65E1C7D8524}" type="datetime1">
              <a:rPr lang="en-US" smtClean="0"/>
              <a:pPr/>
              <a:t>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A09F9-C7D6-4C52-A7E8-5101239A0BA2}" type="datetime1">
              <a:rPr lang="en-US" smtClean="0"/>
              <a:pPr/>
              <a:t>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FE64A4-35FB-42B6-9183-2C0CE0E36649}" type="datetime1">
              <a:rPr lang="en-US" smtClean="0"/>
              <a:pPr/>
              <a:t>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dirty="0"/>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5FF66B-9476-4BB3-85E9-E01854F07F90}" type="datetime1">
              <a:rPr lang="en-US" smtClean="0"/>
              <a:pPr/>
              <a:t>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B23FBD-8F7D-4F85-8085-67BFDB05CB71}" type="datetime1">
              <a:rPr lang="en-US" smtClean="0"/>
              <a:pPr/>
              <a:t>2/3/2015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dirty="0"/>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D789A-1220-4441-8676-44A034051BFD}" type="datetime1">
              <a:rPr lang="en-US" smtClean="0"/>
              <a:pPr/>
              <a:t>2/3/2015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2/3/2015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F2040-9975-4642-A906-1DF87F8BE202}" type="datetime1">
              <a:rPr lang="en-US" smtClean="0"/>
              <a:pPr/>
              <a:t>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5D48070-6A81-47D0-9810-1540B9FEFF61}" type="datetime1">
              <a:rPr lang="en-US" smtClean="0"/>
              <a:pPr/>
              <a:t>2/3/2015</a:t>
            </a:fld>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0"/>
            <a:ext cx="7543800" cy="1524000"/>
          </a:xfrm>
        </p:spPr>
        <p:txBody>
          <a:bodyPr anchor="ctr"/>
          <a:lstStyle/>
          <a:p>
            <a:r>
              <a:rPr lang="en-US" sz="7200" dirty="0" smtClean="0"/>
              <a:t>Factory Patterns</a:t>
            </a:r>
            <a:endParaRPr lang="en-US" sz="7200" dirty="0"/>
          </a:p>
        </p:txBody>
      </p:sp>
      <p:sp>
        <p:nvSpPr>
          <p:cNvPr id="5" name="Slide Number Placeholder 3"/>
          <p:cNvSpPr txBox="1">
            <a:spLocks/>
          </p:cNvSpPr>
          <p:nvPr/>
        </p:nvSpPr>
        <p:spPr>
          <a:xfrm>
            <a:off x="7543800" y="6324600"/>
            <a:ext cx="762000" cy="365125"/>
          </a:xfrm>
          <a:prstGeom prst="rect">
            <a:avLst/>
          </a:prstGeom>
        </p:spPr>
        <p:txBody>
          <a:bodyPr vert="horz" lIns="91440" tIns="45720" rIns="91440" bIns="45720" rtlCol="0" anchor="ctr"/>
          <a:lstStyle>
            <a:defPPr>
              <a:defRPr lang="en-US"/>
            </a:defPPr>
            <a:lvl1pPr marL="0" algn="r" defTabSz="914400" rtl="0" eaLnBrk="1" latinLnBrk="0" hangingPunct="1">
              <a:defRPr sz="2400" kern="1200">
                <a:solidFill>
                  <a:schemeClr val="tx1">
                    <a:lumMod val="85000"/>
                    <a:lumOff val="1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FEBEB0A-9E3D-4B14-9782-E2AE3DA60D96}" type="slidenum">
              <a:rPr lang="en-US" smtClean="0"/>
              <a:pPr/>
              <a:t>1</a:t>
            </a:fld>
            <a:endParaRPr lang="en-US" dirty="0"/>
          </a:p>
        </p:txBody>
      </p:sp>
    </p:spTree>
    <p:extLst>
      <p:ext uri="{BB962C8B-B14F-4D97-AF65-F5344CB8AC3E}">
        <p14:creationId xmlns:p14="http://schemas.microsoft.com/office/powerpoint/2010/main" val="1706582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Collaborations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solidFill>
                  <a:schemeClr val="accent1"/>
                </a:solidFill>
              </a:rPr>
              <a:t>Factory </a:t>
            </a:r>
            <a:r>
              <a:rPr lang="en-US" dirty="0" smtClean="0"/>
              <a:t>relies on its subclasses to implement the Factory method so that it returns an instance of the appropriate </a:t>
            </a:r>
            <a:r>
              <a:rPr lang="en-US" dirty="0" smtClean="0">
                <a:solidFill>
                  <a:schemeClr val="accent1"/>
                </a:solidFill>
              </a:rPr>
              <a:t>ConcreteProduct</a:t>
            </a:r>
          </a:p>
          <a:p>
            <a:pPr marL="0" indent="0">
              <a:buNone/>
            </a:pPr>
            <a:r>
              <a:rPr lang="en-US" b="1" i="1" dirty="0">
                <a:solidFill>
                  <a:schemeClr val="accent1"/>
                </a:solidFill>
              </a:rPr>
              <a:t>Say What???</a:t>
            </a:r>
          </a:p>
          <a:p>
            <a:r>
              <a:rPr lang="en-US" dirty="0">
                <a:solidFill>
                  <a:schemeClr val="tx1"/>
                </a:solidFill>
              </a:rPr>
              <a:t>It means that </a:t>
            </a:r>
            <a:r>
              <a:rPr lang="en-US" dirty="0">
                <a:solidFill>
                  <a:schemeClr val="accent1"/>
                </a:solidFill>
              </a:rPr>
              <a:t>Factory</a:t>
            </a:r>
            <a:r>
              <a:rPr lang="en-US" dirty="0">
                <a:solidFill>
                  <a:schemeClr val="tx1"/>
                </a:solidFill>
              </a:rPr>
              <a:t> class is written without knowing what actual </a:t>
            </a:r>
            <a:r>
              <a:rPr lang="en-US" dirty="0">
                <a:solidFill>
                  <a:schemeClr val="accent1"/>
                </a:solidFill>
              </a:rPr>
              <a:t>ConcreteProduct </a:t>
            </a:r>
            <a:r>
              <a:rPr lang="en-US" dirty="0">
                <a:solidFill>
                  <a:schemeClr val="tx1"/>
                </a:solidFill>
              </a:rPr>
              <a:t>class will be instantiated.  The </a:t>
            </a:r>
            <a:r>
              <a:rPr lang="en-US" dirty="0">
                <a:solidFill>
                  <a:schemeClr val="accent1"/>
                </a:solidFill>
              </a:rPr>
              <a:t>ConcreteProduct</a:t>
            </a:r>
            <a:r>
              <a:rPr lang="en-US" dirty="0">
                <a:solidFill>
                  <a:schemeClr val="tx1"/>
                </a:solidFill>
              </a:rPr>
              <a:t> class which is instantiated is determined solely by which </a:t>
            </a:r>
            <a:r>
              <a:rPr lang="en-US" dirty="0">
                <a:solidFill>
                  <a:schemeClr val="accent1"/>
                </a:solidFill>
              </a:rPr>
              <a:t>ConcreteFactory </a:t>
            </a:r>
            <a:r>
              <a:rPr lang="en-US" dirty="0">
                <a:solidFill>
                  <a:schemeClr val="tx1"/>
                </a:solidFill>
              </a:rPr>
              <a:t>subclass is instantiated and used by the application</a:t>
            </a:r>
          </a:p>
          <a:p>
            <a:r>
              <a:rPr lang="en-US" dirty="0">
                <a:solidFill>
                  <a:schemeClr val="tx1"/>
                </a:solidFill>
              </a:rPr>
              <a:t>It does </a:t>
            </a:r>
            <a:r>
              <a:rPr lang="en-US" i="1" dirty="0">
                <a:solidFill>
                  <a:schemeClr val="tx1"/>
                </a:solidFill>
              </a:rPr>
              <a:t>not</a:t>
            </a:r>
            <a:r>
              <a:rPr lang="en-US" dirty="0">
                <a:solidFill>
                  <a:schemeClr val="tx1"/>
                </a:solidFill>
              </a:rPr>
              <a:t> mean that somehow the subclass decides at runtime which </a:t>
            </a:r>
            <a:r>
              <a:rPr lang="en-US" dirty="0">
                <a:solidFill>
                  <a:schemeClr val="accent1"/>
                </a:solidFill>
              </a:rPr>
              <a:t>ConcreteProduct </a:t>
            </a:r>
            <a:r>
              <a:rPr lang="en-US" dirty="0">
                <a:solidFill>
                  <a:schemeClr val="tx1"/>
                </a:solidFill>
              </a:rPr>
              <a:t>class to create</a:t>
            </a:r>
          </a:p>
          <a:p>
            <a:endParaRPr lang="en-US" dirty="0">
              <a:solidFill>
                <a:schemeClr val="accent1"/>
              </a:solidFill>
            </a:endParaRP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10</a:t>
            </a:fld>
            <a:endParaRPr lang="en-US" dirty="0"/>
          </a:p>
        </p:txBody>
      </p:sp>
    </p:spTree>
    <p:extLst>
      <p:ext uri="{BB962C8B-B14F-4D97-AF65-F5344CB8AC3E}">
        <p14:creationId xmlns:p14="http://schemas.microsoft.com/office/powerpoint/2010/main" val="3572349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Sequence Diagram</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11</a:t>
            </a:fld>
            <a:endParaRPr lang="en-US" dirty="0"/>
          </a:p>
        </p:txBody>
      </p:sp>
      <p:cxnSp>
        <p:nvCxnSpPr>
          <p:cNvPr id="7" name="Straight Connector 6"/>
          <p:cNvCxnSpPr/>
          <p:nvPr/>
        </p:nvCxnSpPr>
        <p:spPr>
          <a:xfrm>
            <a:off x="1246318" y="2209800"/>
            <a:ext cx="0" cy="3810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62000" y="1752600"/>
            <a:ext cx="999056" cy="369332"/>
          </a:xfrm>
          <a:prstGeom prst="rect">
            <a:avLst/>
          </a:prstGeom>
          <a:noFill/>
        </p:spPr>
        <p:txBody>
          <a:bodyPr wrap="none" rtlCol="0">
            <a:spAutoFit/>
          </a:bodyPr>
          <a:lstStyle/>
          <a:p>
            <a:r>
              <a:rPr lang="en-US" b="1" dirty="0" smtClean="0"/>
              <a:t>A Client</a:t>
            </a:r>
            <a:endParaRPr lang="en-US" b="1" dirty="0"/>
          </a:p>
        </p:txBody>
      </p:sp>
      <p:cxnSp>
        <p:nvCxnSpPr>
          <p:cNvPr id="9" name="Straight Connector 8"/>
          <p:cNvCxnSpPr/>
          <p:nvPr/>
        </p:nvCxnSpPr>
        <p:spPr>
          <a:xfrm>
            <a:off x="3578973" y="2209800"/>
            <a:ext cx="0" cy="3810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541718" y="1752600"/>
            <a:ext cx="2059282" cy="369332"/>
          </a:xfrm>
          <a:prstGeom prst="rect">
            <a:avLst/>
          </a:prstGeom>
          <a:noFill/>
        </p:spPr>
        <p:txBody>
          <a:bodyPr wrap="none" rtlCol="0">
            <a:spAutoFit/>
          </a:bodyPr>
          <a:lstStyle/>
          <a:p>
            <a:r>
              <a:rPr lang="en-US" b="1" dirty="0" smtClean="0"/>
              <a:t>A ConcreteFactory</a:t>
            </a:r>
            <a:endParaRPr lang="en-US" b="1" dirty="0"/>
          </a:p>
        </p:txBody>
      </p:sp>
      <p:cxnSp>
        <p:nvCxnSpPr>
          <p:cNvPr id="11" name="Straight Connector 10"/>
          <p:cNvCxnSpPr/>
          <p:nvPr/>
        </p:nvCxnSpPr>
        <p:spPr>
          <a:xfrm>
            <a:off x="7696200" y="2209800"/>
            <a:ext cx="0" cy="3810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657393" y="1752600"/>
            <a:ext cx="2080762" cy="369332"/>
          </a:xfrm>
          <a:prstGeom prst="rect">
            <a:avLst/>
          </a:prstGeom>
          <a:noFill/>
        </p:spPr>
        <p:txBody>
          <a:bodyPr wrap="none" rtlCol="0">
            <a:spAutoFit/>
          </a:bodyPr>
          <a:lstStyle/>
          <a:p>
            <a:r>
              <a:rPr lang="en-US" b="1" dirty="0" smtClean="0"/>
              <a:t>A ConcreteProduct</a:t>
            </a:r>
            <a:endParaRPr lang="en-US" b="1" dirty="0"/>
          </a:p>
        </p:txBody>
      </p:sp>
      <p:sp>
        <p:nvSpPr>
          <p:cNvPr id="13" name="TextBox 12"/>
          <p:cNvSpPr txBox="1"/>
          <p:nvPr/>
        </p:nvSpPr>
        <p:spPr>
          <a:xfrm>
            <a:off x="1322518" y="2450068"/>
            <a:ext cx="2118913" cy="369332"/>
          </a:xfrm>
          <a:prstGeom prst="rect">
            <a:avLst/>
          </a:prstGeom>
          <a:noFill/>
        </p:spPr>
        <p:txBody>
          <a:bodyPr wrap="none" rtlCol="0">
            <a:spAutoFit/>
          </a:bodyPr>
          <a:lstStyle/>
          <a:p>
            <a:r>
              <a:rPr lang="en-US" dirty="0" smtClean="0"/>
              <a:t>CreateProduct (</a:t>
            </a:r>
            <a:r>
              <a:rPr lang="en-US" i="1" dirty="0" smtClean="0"/>
              <a:t>args</a:t>
            </a:r>
            <a:r>
              <a:rPr lang="en-US" dirty="0" smtClean="0"/>
              <a:t>)</a:t>
            </a:r>
            <a:endParaRPr lang="en-US" dirty="0"/>
          </a:p>
        </p:txBody>
      </p:sp>
      <p:cxnSp>
        <p:nvCxnSpPr>
          <p:cNvPr id="15" name="Straight Arrow Connector 14"/>
          <p:cNvCxnSpPr/>
          <p:nvPr/>
        </p:nvCxnSpPr>
        <p:spPr>
          <a:xfrm>
            <a:off x="1261528" y="2971800"/>
            <a:ext cx="231744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578973" y="3810000"/>
            <a:ext cx="411722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1261528" y="4736841"/>
            <a:ext cx="2319872"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579367" y="3276600"/>
            <a:ext cx="4116833" cy="369332"/>
          </a:xfrm>
          <a:prstGeom prst="rect">
            <a:avLst/>
          </a:prstGeom>
          <a:noFill/>
        </p:spPr>
        <p:txBody>
          <a:bodyPr wrap="none" rtlCol="0">
            <a:spAutoFit/>
          </a:bodyPr>
          <a:lstStyle/>
          <a:p>
            <a:r>
              <a:rPr lang="en-US" dirty="0" smtClean="0"/>
              <a:t>Product product = new ConcreteProduct ()</a:t>
            </a:r>
            <a:endParaRPr lang="en-US" dirty="0"/>
          </a:p>
        </p:txBody>
      </p:sp>
      <p:sp>
        <p:nvSpPr>
          <p:cNvPr id="24" name="TextBox 23"/>
          <p:cNvSpPr txBox="1"/>
          <p:nvPr/>
        </p:nvSpPr>
        <p:spPr>
          <a:xfrm>
            <a:off x="1981200" y="4191000"/>
            <a:ext cx="1499128" cy="369332"/>
          </a:xfrm>
          <a:prstGeom prst="rect">
            <a:avLst/>
          </a:prstGeom>
          <a:noFill/>
        </p:spPr>
        <p:txBody>
          <a:bodyPr wrap="none" rtlCol="0">
            <a:spAutoFit/>
          </a:bodyPr>
          <a:lstStyle/>
          <a:p>
            <a:r>
              <a:rPr lang="en-US" dirty="0"/>
              <a:t>r</a:t>
            </a:r>
            <a:r>
              <a:rPr lang="en-US" dirty="0" smtClean="0"/>
              <a:t>eturn product</a:t>
            </a:r>
            <a:endParaRPr lang="en-US" dirty="0"/>
          </a:p>
        </p:txBody>
      </p:sp>
    </p:spTree>
    <p:extLst>
      <p:ext uri="{BB962C8B-B14F-4D97-AF65-F5344CB8AC3E}">
        <p14:creationId xmlns:p14="http://schemas.microsoft.com/office/powerpoint/2010/main" val="3130147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Consequences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cs typeface="Consolas" panose="020B0609020204030204" pitchFamily="49" charset="0"/>
              </a:rPr>
              <a:t>Benefits</a:t>
            </a:r>
          </a:p>
          <a:p>
            <a:pPr lvl="1"/>
            <a:r>
              <a:rPr lang="en-US" dirty="0" smtClean="0">
                <a:cs typeface="Consolas" panose="020B0609020204030204" pitchFamily="49" charset="0"/>
              </a:rPr>
              <a:t>Code is made more flexible and reusable by the elimination of instantiation of application-specific classes</a:t>
            </a:r>
          </a:p>
          <a:p>
            <a:pPr lvl="1"/>
            <a:r>
              <a:rPr lang="en-US" dirty="0" smtClean="0">
                <a:cs typeface="Consolas" panose="020B0609020204030204" pitchFamily="49" charset="0"/>
              </a:rPr>
              <a:t>Code deals with the interface of the </a:t>
            </a:r>
            <a:r>
              <a:rPr lang="en-US" dirty="0" smtClean="0">
                <a:solidFill>
                  <a:schemeClr val="accent1"/>
                </a:solidFill>
                <a:cs typeface="Consolas" panose="020B0609020204030204" pitchFamily="49" charset="0"/>
              </a:rPr>
              <a:t>Product</a:t>
            </a:r>
            <a:r>
              <a:rPr lang="en-US" dirty="0" smtClean="0">
                <a:cs typeface="Consolas" panose="020B0609020204030204" pitchFamily="49" charset="0"/>
              </a:rPr>
              <a:t> class and can work with any </a:t>
            </a:r>
            <a:r>
              <a:rPr lang="en-US" dirty="0" smtClean="0">
                <a:solidFill>
                  <a:schemeClr val="accent1"/>
                </a:solidFill>
                <a:cs typeface="Consolas" panose="020B0609020204030204" pitchFamily="49" charset="0"/>
              </a:rPr>
              <a:t>ConcreteProduct </a:t>
            </a:r>
            <a:r>
              <a:rPr lang="en-US" dirty="0" smtClean="0">
                <a:cs typeface="Consolas" panose="020B0609020204030204" pitchFamily="49" charset="0"/>
              </a:rPr>
              <a:t>class that supports this interface</a:t>
            </a:r>
          </a:p>
          <a:p>
            <a:r>
              <a:rPr lang="en-US" dirty="0" smtClean="0">
                <a:cs typeface="Consolas" panose="020B0609020204030204" pitchFamily="49" charset="0"/>
              </a:rPr>
              <a:t>Liabilities</a:t>
            </a:r>
          </a:p>
          <a:p>
            <a:pPr lvl="1"/>
            <a:r>
              <a:rPr lang="en-US" dirty="0" smtClean="0">
                <a:cs typeface="Consolas" panose="020B0609020204030204" pitchFamily="49" charset="0"/>
              </a:rPr>
              <a:t>Clients might have to subclass the </a:t>
            </a:r>
            <a:r>
              <a:rPr lang="en-US" dirty="0" smtClean="0">
                <a:solidFill>
                  <a:schemeClr val="accent1"/>
                </a:solidFill>
                <a:cs typeface="Consolas" panose="020B0609020204030204" pitchFamily="49" charset="0"/>
              </a:rPr>
              <a:t>Factory</a:t>
            </a:r>
            <a:r>
              <a:rPr lang="en-US" dirty="0" smtClean="0">
                <a:cs typeface="Consolas" panose="020B0609020204030204" pitchFamily="49" charset="0"/>
              </a:rPr>
              <a:t> class just to instantiate a particular </a:t>
            </a:r>
            <a:r>
              <a:rPr lang="en-US" dirty="0" smtClean="0">
                <a:solidFill>
                  <a:schemeClr val="accent1"/>
                </a:solidFill>
                <a:cs typeface="Consolas" panose="020B0609020204030204" pitchFamily="49" charset="0"/>
              </a:rPr>
              <a:t>ConcreteProduct</a:t>
            </a:r>
            <a:endParaRPr lang="en-US" dirty="0">
              <a:solidFill>
                <a:schemeClr val="accent1"/>
              </a:solidFill>
              <a:cs typeface="Consolas" panose="020B0609020204030204" pitchFamily="49" charset="0"/>
            </a:endParaRP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12</a:t>
            </a:fld>
            <a:endParaRPr lang="en-US" dirty="0"/>
          </a:p>
        </p:txBody>
      </p:sp>
    </p:spTree>
    <p:extLst>
      <p:ext uri="{BB962C8B-B14F-4D97-AF65-F5344CB8AC3E}">
        <p14:creationId xmlns:p14="http://schemas.microsoft.com/office/powerpoint/2010/main" val="35869802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Implementation Issues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cs typeface="Consolas" panose="020B0609020204030204" pitchFamily="49" charset="0"/>
              </a:rPr>
              <a:t>Factory can be abstract or concrete</a:t>
            </a:r>
          </a:p>
          <a:p>
            <a:r>
              <a:rPr lang="en-US" dirty="0" smtClean="0">
                <a:cs typeface="Consolas" panose="020B0609020204030204" pitchFamily="49" charset="0"/>
              </a:rPr>
              <a:t>Should the Factory method be able to create multiple kinds of products?  If so, then the factory method has a parameter (possibly used in an if-else) to decide what object to create</a:t>
            </a:r>
          </a:p>
          <a:p>
            <a:pPr lvl="1"/>
            <a:endParaRPr lang="en-US" dirty="0">
              <a:cs typeface="Consolas" panose="020B0609020204030204" pitchFamily="49" charset="0"/>
            </a:endParaRP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13</a:t>
            </a:fld>
            <a:endParaRPr lang="en-US" dirty="0"/>
          </a:p>
        </p:txBody>
      </p:sp>
    </p:spTree>
    <p:extLst>
      <p:ext uri="{BB962C8B-B14F-4D97-AF65-F5344CB8AC3E}">
        <p14:creationId xmlns:p14="http://schemas.microsoft.com/office/powerpoint/2010/main" val="1145947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Abstract Factory Pattern Intent</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solidFill>
                  <a:schemeClr val="tx1"/>
                </a:solidFill>
              </a:rPr>
              <a:t>Provide an interface for creating families of related or dependent objects without specifying their concrete classes</a:t>
            </a:r>
          </a:p>
          <a:p>
            <a:r>
              <a:rPr lang="en-US" dirty="0" smtClean="0">
                <a:solidFill>
                  <a:schemeClr val="tx1"/>
                </a:solidFill>
              </a:rPr>
              <a:t>The Abstract Factory pattern is very similar to the Factory Method pattern.  One difference between the two is that the Abstract Factory pattern, a class delegates the responsibility of object instantiation to another object via composition whereas the Factory Method pattern uses inheritance and relies on a subclass to handle the desired object instantiation</a:t>
            </a:r>
          </a:p>
          <a:p>
            <a:r>
              <a:rPr lang="en-US" dirty="0" smtClean="0">
                <a:solidFill>
                  <a:schemeClr val="tx1"/>
                </a:solidFill>
              </a:rPr>
              <a:t>Actually, the delegated object frequently uses factory methods to perform the instantiation!</a:t>
            </a: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14</a:t>
            </a:fld>
            <a:endParaRPr lang="en-US" dirty="0"/>
          </a:p>
        </p:txBody>
      </p:sp>
    </p:spTree>
    <p:extLst>
      <p:ext uri="{BB962C8B-B14F-4D97-AF65-F5344CB8AC3E}">
        <p14:creationId xmlns:p14="http://schemas.microsoft.com/office/powerpoint/2010/main" val="37270813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Abstract Factory Pattern Applicability</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dirty="0" smtClean="0">
                <a:solidFill>
                  <a:schemeClr val="tx1"/>
                </a:solidFill>
              </a:rPr>
              <a:t>Use the Abstract Factory pattern in any of the following situations</a:t>
            </a:r>
          </a:p>
          <a:p>
            <a:pPr lvl="1"/>
            <a:r>
              <a:rPr lang="en-US" dirty="0" smtClean="0">
                <a:solidFill>
                  <a:schemeClr val="tx1"/>
                </a:solidFill>
              </a:rPr>
              <a:t>A system should be independent of how its products are created, composed, and represented</a:t>
            </a:r>
          </a:p>
          <a:p>
            <a:pPr lvl="1"/>
            <a:r>
              <a:rPr lang="en-US" dirty="0" smtClean="0">
                <a:solidFill>
                  <a:schemeClr val="tx1"/>
                </a:solidFill>
              </a:rPr>
              <a:t>A class can’t anticipate the class of objects it must create</a:t>
            </a:r>
          </a:p>
          <a:p>
            <a:pPr lvl="1"/>
            <a:r>
              <a:rPr lang="en-US" dirty="0" smtClean="0">
                <a:solidFill>
                  <a:schemeClr val="tx1"/>
                </a:solidFill>
              </a:rPr>
              <a:t>A system must use just one of a set of families of products</a:t>
            </a:r>
          </a:p>
          <a:p>
            <a:pPr lvl="1"/>
            <a:r>
              <a:rPr lang="en-US" dirty="0" smtClean="0">
                <a:solidFill>
                  <a:schemeClr val="tx1"/>
                </a:solidFill>
              </a:rPr>
              <a:t>A family of related product objects is designed to be used together, and you need to enforce this constraint</a:t>
            </a: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15</a:t>
            </a:fld>
            <a:endParaRPr lang="en-US" dirty="0"/>
          </a:p>
        </p:txBody>
      </p:sp>
    </p:spTree>
    <p:extLst>
      <p:ext uri="{BB962C8B-B14F-4D97-AF65-F5344CB8AC3E}">
        <p14:creationId xmlns:p14="http://schemas.microsoft.com/office/powerpoint/2010/main" val="35700869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Class Diagram</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16</a:t>
            </a:fld>
            <a:endParaRPr lang="en-US" dirty="0"/>
          </a:p>
        </p:txBody>
      </p:sp>
      <p:sp>
        <p:nvSpPr>
          <p:cNvPr id="5" name="Rectangle 4"/>
          <p:cNvSpPr/>
          <p:nvPr/>
        </p:nvSpPr>
        <p:spPr>
          <a:xfrm>
            <a:off x="5655474" y="1295400"/>
            <a:ext cx="1752600" cy="4572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5662199" y="1189157"/>
            <a:ext cx="1752600" cy="646331"/>
          </a:xfrm>
          <a:prstGeom prst="rect">
            <a:avLst/>
          </a:prstGeom>
          <a:noFill/>
          <a:effectLst>
            <a:outerShdw blurRad="50800" dist="38100" dir="2700000" sx="103000" sy="103000" algn="tl" rotWithShape="0">
              <a:prstClr val="black">
                <a:alpha val="40000"/>
              </a:prstClr>
            </a:outerShdw>
          </a:effectLst>
        </p:spPr>
        <p:txBody>
          <a:bodyPr wrap="square" rtlCol="0">
            <a:spAutoFit/>
          </a:bodyPr>
          <a:lstStyle/>
          <a:p>
            <a:pPr algn="ctr"/>
            <a:r>
              <a:rPr lang="en-US" b="1" dirty="0"/>
              <a:t>&lt;&lt;abstract&gt;&gt;</a:t>
            </a:r>
          </a:p>
          <a:p>
            <a:pPr algn="ctr"/>
            <a:r>
              <a:rPr lang="en-US" b="1" dirty="0" smtClean="0"/>
              <a:t>Product</a:t>
            </a:r>
            <a:endParaRPr lang="en-US" b="1" dirty="0"/>
          </a:p>
        </p:txBody>
      </p:sp>
      <p:sp>
        <p:nvSpPr>
          <p:cNvPr id="18" name="Rectangle 17"/>
          <p:cNvSpPr/>
          <p:nvPr/>
        </p:nvSpPr>
        <p:spPr>
          <a:xfrm>
            <a:off x="228600" y="35052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p:cNvCxnSpPr>
            <a:stCxn id="18" idx="1"/>
            <a:endCxn id="18" idx="3"/>
          </p:cNvCxnSpPr>
          <p:nvPr/>
        </p:nvCxnSpPr>
        <p:spPr>
          <a:xfrm>
            <a:off x="228600" y="41529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28600" y="3669268"/>
            <a:ext cx="2057400" cy="369332"/>
          </a:xfrm>
          <a:prstGeom prst="rect">
            <a:avLst/>
          </a:prstGeom>
          <a:noFill/>
        </p:spPr>
        <p:txBody>
          <a:bodyPr wrap="square" rtlCol="0">
            <a:spAutoFit/>
          </a:bodyPr>
          <a:lstStyle/>
          <a:p>
            <a:pPr algn="ctr"/>
            <a:r>
              <a:rPr lang="en-US" b="1" dirty="0" smtClean="0"/>
              <a:t>ConcreteFactory1</a:t>
            </a:r>
            <a:endParaRPr lang="en-US" b="1" dirty="0"/>
          </a:p>
        </p:txBody>
      </p:sp>
      <p:sp>
        <p:nvSpPr>
          <p:cNvPr id="21" name="TextBox 20"/>
          <p:cNvSpPr txBox="1"/>
          <p:nvPr/>
        </p:nvSpPr>
        <p:spPr>
          <a:xfrm>
            <a:off x="228601" y="4154269"/>
            <a:ext cx="2057400" cy="646331"/>
          </a:xfrm>
          <a:prstGeom prst="rect">
            <a:avLst/>
          </a:prstGeom>
          <a:noFill/>
        </p:spPr>
        <p:txBody>
          <a:bodyPr wrap="square" rtlCol="0">
            <a:spAutoFit/>
          </a:bodyPr>
          <a:lstStyle/>
          <a:p>
            <a:r>
              <a:rPr lang="en-US" dirty="0"/>
              <a:t>CreateProductA()</a:t>
            </a:r>
          </a:p>
          <a:p>
            <a:r>
              <a:rPr lang="en-US" dirty="0"/>
              <a:t>CreateProductB()</a:t>
            </a:r>
          </a:p>
        </p:txBody>
      </p:sp>
      <p:sp>
        <p:nvSpPr>
          <p:cNvPr id="24" name="Rectangle 23"/>
          <p:cNvSpPr/>
          <p:nvPr/>
        </p:nvSpPr>
        <p:spPr>
          <a:xfrm>
            <a:off x="1295401" y="12954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Connector 24"/>
          <p:cNvCxnSpPr/>
          <p:nvPr/>
        </p:nvCxnSpPr>
        <p:spPr>
          <a:xfrm>
            <a:off x="1295401" y="19812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295401" y="1334869"/>
            <a:ext cx="2057400" cy="646331"/>
          </a:xfrm>
          <a:prstGeom prst="rect">
            <a:avLst/>
          </a:prstGeom>
          <a:noFill/>
        </p:spPr>
        <p:txBody>
          <a:bodyPr wrap="square" rtlCol="0">
            <a:spAutoFit/>
          </a:bodyPr>
          <a:lstStyle/>
          <a:p>
            <a:pPr algn="ctr"/>
            <a:r>
              <a:rPr lang="en-US" b="1" dirty="0" smtClean="0"/>
              <a:t>&lt;&lt;abstract&gt;&gt;</a:t>
            </a:r>
          </a:p>
          <a:p>
            <a:pPr algn="ctr"/>
            <a:r>
              <a:rPr lang="en-US" b="1" dirty="0" smtClean="0"/>
              <a:t>Factory</a:t>
            </a:r>
            <a:endParaRPr lang="en-US" b="1" dirty="0"/>
          </a:p>
        </p:txBody>
      </p:sp>
      <p:sp>
        <p:nvSpPr>
          <p:cNvPr id="27" name="TextBox 26"/>
          <p:cNvSpPr txBox="1"/>
          <p:nvPr/>
        </p:nvSpPr>
        <p:spPr>
          <a:xfrm>
            <a:off x="1312075" y="1944469"/>
            <a:ext cx="2040726" cy="646331"/>
          </a:xfrm>
          <a:prstGeom prst="rect">
            <a:avLst/>
          </a:prstGeom>
          <a:noFill/>
        </p:spPr>
        <p:txBody>
          <a:bodyPr wrap="square" rtlCol="0">
            <a:spAutoFit/>
          </a:bodyPr>
          <a:lstStyle/>
          <a:p>
            <a:r>
              <a:rPr lang="en-US" i="1" dirty="0" smtClean="0"/>
              <a:t>CreateProductA</a:t>
            </a:r>
            <a:r>
              <a:rPr lang="en-US" dirty="0" smtClean="0"/>
              <a:t>()</a:t>
            </a:r>
          </a:p>
          <a:p>
            <a:r>
              <a:rPr lang="en-US" i="1" dirty="0" smtClean="0"/>
              <a:t>CreateProductB</a:t>
            </a:r>
            <a:r>
              <a:rPr lang="en-US" dirty="0" smtClean="0"/>
              <a:t>()</a:t>
            </a:r>
            <a:endParaRPr lang="en-US" dirty="0"/>
          </a:p>
        </p:txBody>
      </p:sp>
      <p:sp>
        <p:nvSpPr>
          <p:cNvPr id="42" name="Rectangle 41"/>
          <p:cNvSpPr/>
          <p:nvPr/>
        </p:nvSpPr>
        <p:spPr>
          <a:xfrm>
            <a:off x="4343400" y="2590800"/>
            <a:ext cx="2209800" cy="4572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p:cNvSpPr txBox="1"/>
          <p:nvPr/>
        </p:nvSpPr>
        <p:spPr>
          <a:xfrm>
            <a:off x="4343400" y="2641344"/>
            <a:ext cx="2209799" cy="369332"/>
          </a:xfrm>
          <a:prstGeom prst="rect">
            <a:avLst/>
          </a:prstGeom>
          <a:noFill/>
        </p:spPr>
        <p:txBody>
          <a:bodyPr wrap="square" rtlCol="0">
            <a:spAutoFit/>
          </a:bodyPr>
          <a:lstStyle/>
          <a:p>
            <a:pPr algn="ctr"/>
            <a:r>
              <a:rPr lang="en-US" b="1" dirty="0" smtClean="0"/>
              <a:t>ConcreteProductA1</a:t>
            </a:r>
            <a:endParaRPr lang="en-US" b="1" dirty="0"/>
          </a:p>
        </p:txBody>
      </p:sp>
      <p:cxnSp>
        <p:nvCxnSpPr>
          <p:cNvPr id="7" name="Elbow Connector 6"/>
          <p:cNvCxnSpPr>
            <a:stCxn id="18" idx="0"/>
            <a:endCxn id="27" idx="2"/>
          </p:cNvCxnSpPr>
          <p:nvPr/>
        </p:nvCxnSpPr>
        <p:spPr>
          <a:xfrm rot="5400000" flipH="1" flipV="1">
            <a:off x="1337669" y="2510431"/>
            <a:ext cx="914400" cy="1075138"/>
          </a:xfrm>
          <a:prstGeom prst="bentConnector3">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2362201" y="35052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9" name="Straight Connector 28"/>
          <p:cNvCxnSpPr>
            <a:stCxn id="28" idx="1"/>
            <a:endCxn id="28" idx="3"/>
          </p:cNvCxnSpPr>
          <p:nvPr/>
        </p:nvCxnSpPr>
        <p:spPr>
          <a:xfrm>
            <a:off x="2362201" y="41529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2362201" y="3669268"/>
            <a:ext cx="2057400" cy="369332"/>
          </a:xfrm>
          <a:prstGeom prst="rect">
            <a:avLst/>
          </a:prstGeom>
          <a:noFill/>
        </p:spPr>
        <p:txBody>
          <a:bodyPr wrap="square" rtlCol="0">
            <a:spAutoFit/>
          </a:bodyPr>
          <a:lstStyle/>
          <a:p>
            <a:pPr algn="ctr"/>
            <a:r>
              <a:rPr lang="en-US" b="1" dirty="0" smtClean="0"/>
              <a:t>ConcreteFactory2</a:t>
            </a:r>
            <a:endParaRPr lang="en-US" b="1" dirty="0"/>
          </a:p>
        </p:txBody>
      </p:sp>
      <p:sp>
        <p:nvSpPr>
          <p:cNvPr id="32" name="TextBox 31"/>
          <p:cNvSpPr txBox="1"/>
          <p:nvPr/>
        </p:nvSpPr>
        <p:spPr>
          <a:xfrm>
            <a:off x="2362202" y="4154269"/>
            <a:ext cx="2057400" cy="646331"/>
          </a:xfrm>
          <a:prstGeom prst="rect">
            <a:avLst/>
          </a:prstGeom>
          <a:noFill/>
        </p:spPr>
        <p:txBody>
          <a:bodyPr wrap="square" rtlCol="0">
            <a:spAutoFit/>
          </a:bodyPr>
          <a:lstStyle/>
          <a:p>
            <a:r>
              <a:rPr lang="en-US" dirty="0"/>
              <a:t>CreateProductA()</a:t>
            </a:r>
          </a:p>
          <a:p>
            <a:r>
              <a:rPr lang="en-US" dirty="0"/>
              <a:t>CreateProductB()</a:t>
            </a:r>
          </a:p>
        </p:txBody>
      </p:sp>
      <p:cxnSp>
        <p:nvCxnSpPr>
          <p:cNvPr id="33" name="Elbow Connector 32"/>
          <p:cNvCxnSpPr>
            <a:stCxn id="28" idx="0"/>
            <a:endCxn id="24" idx="2"/>
          </p:cNvCxnSpPr>
          <p:nvPr/>
        </p:nvCxnSpPr>
        <p:spPr>
          <a:xfrm rot="16200000" flipV="1">
            <a:off x="2400301" y="2514600"/>
            <a:ext cx="914400" cy="1066800"/>
          </a:xfrm>
          <a:prstGeom prst="bentConnector3">
            <a:avLst>
              <a:gd name="adj1" fmla="val 50000"/>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1" name="Isosceles Triangle 30"/>
          <p:cNvSpPr/>
          <p:nvPr/>
        </p:nvSpPr>
        <p:spPr>
          <a:xfrm>
            <a:off x="2209801" y="2790631"/>
            <a:ext cx="228600" cy="304800"/>
          </a:xfrm>
          <a:prstGeom prst="triangle">
            <a:avLst/>
          </a:prstGeom>
          <a:solidFill>
            <a:schemeClr val="bg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9" name="Elbow Connector 38"/>
          <p:cNvCxnSpPr>
            <a:stCxn id="18" idx="2"/>
            <a:endCxn id="42" idx="2"/>
          </p:cNvCxnSpPr>
          <p:nvPr/>
        </p:nvCxnSpPr>
        <p:spPr>
          <a:xfrm rot="5400000" flipH="1" flipV="1">
            <a:off x="2476500" y="1828800"/>
            <a:ext cx="1752600" cy="4191000"/>
          </a:xfrm>
          <a:prstGeom prst="bentConnector3">
            <a:avLst>
              <a:gd name="adj1" fmla="val -13043"/>
            </a:avLst>
          </a:prstGeom>
          <a:ln w="25400">
            <a:solidFill>
              <a:schemeClr val="tx1"/>
            </a:solidFill>
            <a:prstDash val="sysDash"/>
            <a:tailEnd type="triangle" w="lg" len="med"/>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6553200" y="2590800"/>
            <a:ext cx="2209800" cy="4572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p:cNvSpPr txBox="1"/>
          <p:nvPr/>
        </p:nvSpPr>
        <p:spPr>
          <a:xfrm>
            <a:off x="6553200" y="2641344"/>
            <a:ext cx="2209799" cy="369332"/>
          </a:xfrm>
          <a:prstGeom prst="rect">
            <a:avLst/>
          </a:prstGeom>
          <a:noFill/>
        </p:spPr>
        <p:txBody>
          <a:bodyPr wrap="square" rtlCol="0">
            <a:spAutoFit/>
          </a:bodyPr>
          <a:lstStyle/>
          <a:p>
            <a:pPr algn="ctr"/>
            <a:r>
              <a:rPr lang="en-US" b="1" dirty="0" smtClean="0"/>
              <a:t>ConcreteProductA2</a:t>
            </a:r>
            <a:endParaRPr lang="en-US" b="1" dirty="0"/>
          </a:p>
        </p:txBody>
      </p:sp>
      <p:cxnSp>
        <p:nvCxnSpPr>
          <p:cNvPr id="52" name="Elbow Connector 51"/>
          <p:cNvCxnSpPr>
            <a:stCxn id="42" idx="0"/>
            <a:endCxn id="5" idx="2"/>
          </p:cNvCxnSpPr>
          <p:nvPr/>
        </p:nvCxnSpPr>
        <p:spPr>
          <a:xfrm rot="5400000" flipH="1" flipV="1">
            <a:off x="5570937" y="1629963"/>
            <a:ext cx="838200" cy="1083474"/>
          </a:xfrm>
          <a:prstGeom prst="bentConnector3">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4" name="Elbow Connector 53"/>
          <p:cNvCxnSpPr>
            <a:stCxn id="49" idx="0"/>
            <a:endCxn id="5" idx="2"/>
          </p:cNvCxnSpPr>
          <p:nvPr/>
        </p:nvCxnSpPr>
        <p:spPr>
          <a:xfrm rot="16200000" flipV="1">
            <a:off x="6675837" y="1608537"/>
            <a:ext cx="838200" cy="1126326"/>
          </a:xfrm>
          <a:prstGeom prst="bentConnector3">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45" name="Isosceles Triangle 44"/>
          <p:cNvSpPr/>
          <p:nvPr/>
        </p:nvSpPr>
        <p:spPr>
          <a:xfrm>
            <a:off x="6417474" y="1905000"/>
            <a:ext cx="228600" cy="304800"/>
          </a:xfrm>
          <a:prstGeom prst="triangle">
            <a:avLst/>
          </a:prstGeom>
          <a:solidFill>
            <a:schemeClr val="bg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p:cNvSpPr/>
          <p:nvPr/>
        </p:nvSpPr>
        <p:spPr>
          <a:xfrm>
            <a:off x="5655474" y="3962400"/>
            <a:ext cx="1752600" cy="4572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extBox 55"/>
          <p:cNvSpPr txBox="1"/>
          <p:nvPr/>
        </p:nvSpPr>
        <p:spPr>
          <a:xfrm>
            <a:off x="5638800" y="3857786"/>
            <a:ext cx="1752600" cy="646331"/>
          </a:xfrm>
          <a:prstGeom prst="rect">
            <a:avLst/>
          </a:prstGeom>
          <a:noFill/>
          <a:effectLst>
            <a:outerShdw blurRad="50800" dist="38100" dir="2700000" sx="103000" sy="103000" algn="tl" rotWithShape="0">
              <a:prstClr val="black">
                <a:alpha val="40000"/>
              </a:prstClr>
            </a:outerShdw>
          </a:effectLst>
        </p:spPr>
        <p:txBody>
          <a:bodyPr wrap="square" rtlCol="0">
            <a:spAutoFit/>
          </a:bodyPr>
          <a:lstStyle/>
          <a:p>
            <a:pPr algn="ctr"/>
            <a:r>
              <a:rPr lang="en-US" b="1" dirty="0"/>
              <a:t>&lt;&lt;abstract&gt;&gt;</a:t>
            </a:r>
          </a:p>
          <a:p>
            <a:pPr algn="ctr"/>
            <a:r>
              <a:rPr lang="en-US" b="1" dirty="0" smtClean="0"/>
              <a:t>Product</a:t>
            </a:r>
            <a:endParaRPr lang="en-US" b="1" dirty="0"/>
          </a:p>
        </p:txBody>
      </p:sp>
      <p:sp>
        <p:nvSpPr>
          <p:cNvPr id="57" name="Rectangle 56"/>
          <p:cNvSpPr/>
          <p:nvPr/>
        </p:nvSpPr>
        <p:spPr>
          <a:xfrm>
            <a:off x="4343400" y="5257800"/>
            <a:ext cx="2209800" cy="4572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extBox 57"/>
          <p:cNvSpPr txBox="1"/>
          <p:nvPr/>
        </p:nvSpPr>
        <p:spPr>
          <a:xfrm>
            <a:off x="4343400" y="5308344"/>
            <a:ext cx="2209799" cy="369332"/>
          </a:xfrm>
          <a:prstGeom prst="rect">
            <a:avLst/>
          </a:prstGeom>
          <a:noFill/>
        </p:spPr>
        <p:txBody>
          <a:bodyPr wrap="square" rtlCol="0">
            <a:spAutoFit/>
          </a:bodyPr>
          <a:lstStyle/>
          <a:p>
            <a:pPr algn="ctr"/>
            <a:r>
              <a:rPr lang="en-US" b="1" dirty="0" smtClean="0"/>
              <a:t>ConcreteProductB1</a:t>
            </a:r>
            <a:endParaRPr lang="en-US" b="1" dirty="0"/>
          </a:p>
        </p:txBody>
      </p:sp>
      <p:sp>
        <p:nvSpPr>
          <p:cNvPr id="59" name="Rectangle 58"/>
          <p:cNvSpPr/>
          <p:nvPr/>
        </p:nvSpPr>
        <p:spPr>
          <a:xfrm>
            <a:off x="6553200" y="5257800"/>
            <a:ext cx="2209800" cy="4572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59"/>
          <p:cNvSpPr txBox="1"/>
          <p:nvPr/>
        </p:nvSpPr>
        <p:spPr>
          <a:xfrm>
            <a:off x="6553200" y="5308344"/>
            <a:ext cx="2209799" cy="369332"/>
          </a:xfrm>
          <a:prstGeom prst="rect">
            <a:avLst/>
          </a:prstGeom>
          <a:noFill/>
        </p:spPr>
        <p:txBody>
          <a:bodyPr wrap="square" rtlCol="0">
            <a:spAutoFit/>
          </a:bodyPr>
          <a:lstStyle/>
          <a:p>
            <a:pPr algn="ctr"/>
            <a:r>
              <a:rPr lang="en-US" b="1" dirty="0" smtClean="0"/>
              <a:t>ConcreteProductB2</a:t>
            </a:r>
            <a:endParaRPr lang="en-US" b="1" dirty="0"/>
          </a:p>
        </p:txBody>
      </p:sp>
      <p:cxnSp>
        <p:nvCxnSpPr>
          <p:cNvPr id="61" name="Elbow Connector 60"/>
          <p:cNvCxnSpPr>
            <a:stCxn id="57" idx="0"/>
            <a:endCxn id="55" idx="2"/>
          </p:cNvCxnSpPr>
          <p:nvPr/>
        </p:nvCxnSpPr>
        <p:spPr>
          <a:xfrm rot="5400000" flipH="1" flipV="1">
            <a:off x="5570937" y="4296963"/>
            <a:ext cx="838200" cy="1083474"/>
          </a:xfrm>
          <a:prstGeom prst="bentConnector3">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2" name="Elbow Connector 61"/>
          <p:cNvCxnSpPr>
            <a:stCxn id="59" idx="0"/>
            <a:endCxn id="55" idx="2"/>
          </p:cNvCxnSpPr>
          <p:nvPr/>
        </p:nvCxnSpPr>
        <p:spPr>
          <a:xfrm rot="16200000" flipV="1">
            <a:off x="6675837" y="4275537"/>
            <a:ext cx="838200" cy="1126326"/>
          </a:xfrm>
          <a:prstGeom prst="bentConnector3">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63" name="Isosceles Triangle 62"/>
          <p:cNvSpPr/>
          <p:nvPr/>
        </p:nvSpPr>
        <p:spPr>
          <a:xfrm>
            <a:off x="6417474" y="4572000"/>
            <a:ext cx="228600" cy="304800"/>
          </a:xfrm>
          <a:prstGeom prst="triangle">
            <a:avLst/>
          </a:prstGeom>
          <a:solidFill>
            <a:schemeClr val="bg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Elbow Connector 63"/>
          <p:cNvCxnSpPr>
            <a:stCxn id="18" idx="2"/>
            <a:endCxn id="57" idx="2"/>
          </p:cNvCxnSpPr>
          <p:nvPr/>
        </p:nvCxnSpPr>
        <p:spPr>
          <a:xfrm rot="16200000" flipH="1">
            <a:off x="2895600" y="3162300"/>
            <a:ext cx="914400" cy="4191000"/>
          </a:xfrm>
          <a:prstGeom prst="bentConnector3">
            <a:avLst>
              <a:gd name="adj1" fmla="val 125000"/>
            </a:avLst>
          </a:prstGeom>
          <a:ln w="25400">
            <a:solidFill>
              <a:schemeClr val="tx1"/>
            </a:solidFill>
            <a:prstDash val="sysDash"/>
            <a:tailEnd type="triangle" w="lg" len="med"/>
          </a:ln>
        </p:spPr>
        <p:style>
          <a:lnRef idx="1">
            <a:schemeClr val="accent1"/>
          </a:lnRef>
          <a:fillRef idx="0">
            <a:schemeClr val="accent1"/>
          </a:fillRef>
          <a:effectRef idx="0">
            <a:schemeClr val="accent1"/>
          </a:effectRef>
          <a:fontRef idx="minor">
            <a:schemeClr val="tx1"/>
          </a:fontRef>
        </p:style>
      </p:cxnSp>
      <p:cxnSp>
        <p:nvCxnSpPr>
          <p:cNvPr id="67" name="Elbow Connector 66"/>
          <p:cNvCxnSpPr>
            <a:stCxn id="32" idx="2"/>
            <a:endCxn id="50" idx="2"/>
          </p:cNvCxnSpPr>
          <p:nvPr/>
        </p:nvCxnSpPr>
        <p:spPr>
          <a:xfrm rot="5400000" flipH="1" flipV="1">
            <a:off x="4629539" y="1772039"/>
            <a:ext cx="1789924" cy="4267198"/>
          </a:xfrm>
          <a:prstGeom prst="bentConnector3">
            <a:avLst>
              <a:gd name="adj1" fmla="val -12771"/>
            </a:avLst>
          </a:prstGeom>
          <a:ln w="25400">
            <a:solidFill>
              <a:schemeClr val="tx1"/>
            </a:solidFill>
            <a:prstDash val="sysDash"/>
            <a:tailEnd type="triangle" w="lg" len="med"/>
          </a:ln>
        </p:spPr>
        <p:style>
          <a:lnRef idx="1">
            <a:schemeClr val="accent1"/>
          </a:lnRef>
          <a:fillRef idx="0">
            <a:schemeClr val="accent1"/>
          </a:fillRef>
          <a:effectRef idx="0">
            <a:schemeClr val="accent1"/>
          </a:effectRef>
          <a:fontRef idx="minor">
            <a:schemeClr val="tx1"/>
          </a:fontRef>
        </p:style>
      </p:cxnSp>
      <p:cxnSp>
        <p:nvCxnSpPr>
          <p:cNvPr id="70" name="Elbow Connector 69"/>
          <p:cNvCxnSpPr>
            <a:stCxn id="28" idx="2"/>
            <a:endCxn id="60" idx="2"/>
          </p:cNvCxnSpPr>
          <p:nvPr/>
        </p:nvCxnSpPr>
        <p:spPr>
          <a:xfrm rot="16200000" flipH="1">
            <a:off x="5085962" y="3105538"/>
            <a:ext cx="877076" cy="4267199"/>
          </a:xfrm>
          <a:prstGeom prst="bentConnector3">
            <a:avLst>
              <a:gd name="adj1" fmla="val 126064"/>
            </a:avLst>
          </a:prstGeom>
          <a:ln w="25400">
            <a:solidFill>
              <a:schemeClr val="tx1"/>
            </a:solidFill>
            <a:prstDash val="sysDash"/>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80577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Participants</a:t>
            </a:r>
            <a:endParaRPr lang="en-US" sz="3600" dirty="0"/>
          </a:p>
        </p:txBody>
      </p:sp>
      <p:sp>
        <p:nvSpPr>
          <p:cNvPr id="2" name="Content Placeholder 1"/>
          <p:cNvSpPr>
            <a:spLocks noGrp="1"/>
          </p:cNvSpPr>
          <p:nvPr>
            <p:ph idx="1"/>
          </p:nvPr>
        </p:nvSpPr>
        <p:spPr>
          <a:xfrm>
            <a:off x="762000" y="1219200"/>
            <a:ext cx="7543800" cy="4876800"/>
          </a:xfrm>
        </p:spPr>
        <p:txBody>
          <a:bodyPr anchor="t">
            <a:normAutofit fontScale="92500" lnSpcReduction="10000"/>
          </a:bodyPr>
          <a:lstStyle/>
          <a:p>
            <a:r>
              <a:rPr lang="en-US" dirty="0" smtClean="0">
                <a:solidFill>
                  <a:schemeClr val="accent1"/>
                </a:solidFill>
              </a:rPr>
              <a:t>AbstractFactory</a:t>
            </a:r>
          </a:p>
          <a:p>
            <a:pPr lvl="1"/>
            <a:r>
              <a:rPr lang="en-US" dirty="0" smtClean="0">
                <a:solidFill>
                  <a:schemeClr val="tx1"/>
                </a:solidFill>
              </a:rPr>
              <a:t>Declares an interface for operations that create abstract </a:t>
            </a:r>
            <a:r>
              <a:rPr lang="en-US" dirty="0" smtClean="0">
                <a:solidFill>
                  <a:schemeClr val="accent1"/>
                </a:solidFill>
              </a:rPr>
              <a:t>Product</a:t>
            </a:r>
            <a:r>
              <a:rPr lang="en-US" dirty="0" smtClean="0">
                <a:solidFill>
                  <a:schemeClr val="tx1"/>
                </a:solidFill>
              </a:rPr>
              <a:t> objects</a:t>
            </a:r>
          </a:p>
          <a:p>
            <a:r>
              <a:rPr lang="en-US" dirty="0" smtClean="0">
                <a:solidFill>
                  <a:schemeClr val="accent1"/>
                </a:solidFill>
              </a:rPr>
              <a:t>ConcreteFactory</a:t>
            </a:r>
          </a:p>
          <a:p>
            <a:pPr lvl="1"/>
            <a:r>
              <a:rPr lang="en-US" dirty="0" smtClean="0">
                <a:solidFill>
                  <a:schemeClr val="tx1"/>
                </a:solidFill>
              </a:rPr>
              <a:t>Implements the operations to create </a:t>
            </a:r>
            <a:r>
              <a:rPr lang="en-US" dirty="0" smtClean="0">
                <a:solidFill>
                  <a:schemeClr val="accent1"/>
                </a:solidFill>
              </a:rPr>
              <a:t>ConcreteProduct </a:t>
            </a:r>
            <a:r>
              <a:rPr lang="en-US" dirty="0" smtClean="0">
                <a:solidFill>
                  <a:schemeClr val="tx1"/>
                </a:solidFill>
              </a:rPr>
              <a:t>objects</a:t>
            </a:r>
          </a:p>
          <a:p>
            <a:r>
              <a:rPr lang="en-US" dirty="0" smtClean="0">
                <a:solidFill>
                  <a:schemeClr val="accent1"/>
                </a:solidFill>
              </a:rPr>
              <a:t>AbstractProduct</a:t>
            </a:r>
            <a:endParaRPr lang="en-US" dirty="0">
              <a:solidFill>
                <a:schemeClr val="tx1"/>
              </a:solidFill>
            </a:endParaRPr>
          </a:p>
          <a:p>
            <a:pPr lvl="1"/>
            <a:r>
              <a:rPr lang="en-US" dirty="0" smtClean="0">
                <a:solidFill>
                  <a:schemeClr val="tx1"/>
                </a:solidFill>
              </a:rPr>
              <a:t>Declares an interface for a type of </a:t>
            </a:r>
            <a:r>
              <a:rPr lang="en-US" dirty="0" smtClean="0">
                <a:solidFill>
                  <a:schemeClr val="accent1"/>
                </a:solidFill>
              </a:rPr>
              <a:t>Product</a:t>
            </a:r>
            <a:r>
              <a:rPr lang="en-US" dirty="0" smtClean="0">
                <a:solidFill>
                  <a:schemeClr val="tx1"/>
                </a:solidFill>
              </a:rPr>
              <a:t> object</a:t>
            </a:r>
          </a:p>
          <a:p>
            <a:r>
              <a:rPr lang="en-US" dirty="0" smtClean="0">
                <a:solidFill>
                  <a:schemeClr val="accent1"/>
                </a:solidFill>
              </a:rPr>
              <a:t>ConcreteProduct</a:t>
            </a:r>
          </a:p>
          <a:p>
            <a:pPr lvl="1"/>
            <a:r>
              <a:rPr lang="en-US" dirty="0" smtClean="0">
                <a:solidFill>
                  <a:schemeClr val="tx1"/>
                </a:solidFill>
              </a:rPr>
              <a:t>Defines a product object to be created by the corresponding </a:t>
            </a:r>
            <a:r>
              <a:rPr lang="en-US" dirty="0" smtClean="0">
                <a:solidFill>
                  <a:schemeClr val="accent1"/>
                </a:solidFill>
              </a:rPr>
              <a:t>ConcreteFactory</a:t>
            </a:r>
          </a:p>
          <a:p>
            <a:pPr lvl="1"/>
            <a:r>
              <a:rPr lang="en-US" dirty="0" smtClean="0">
                <a:solidFill>
                  <a:schemeClr val="tx1"/>
                </a:solidFill>
              </a:rPr>
              <a:t>Implements the </a:t>
            </a:r>
            <a:r>
              <a:rPr lang="en-US" dirty="0" smtClean="0">
                <a:solidFill>
                  <a:schemeClr val="accent1"/>
                </a:solidFill>
              </a:rPr>
              <a:t>AbstractProduct </a:t>
            </a:r>
            <a:r>
              <a:rPr lang="en-US" dirty="0" smtClean="0">
                <a:solidFill>
                  <a:schemeClr val="tx1"/>
                </a:solidFill>
              </a:rPr>
              <a:t>interface</a:t>
            </a:r>
          </a:p>
          <a:p>
            <a:r>
              <a:rPr lang="en-US" dirty="0" smtClean="0">
                <a:solidFill>
                  <a:schemeClr val="accent1"/>
                </a:solidFill>
              </a:rPr>
              <a:t>Client</a:t>
            </a:r>
          </a:p>
          <a:p>
            <a:pPr lvl="1"/>
            <a:r>
              <a:rPr lang="en-US" dirty="0" smtClean="0">
                <a:solidFill>
                  <a:schemeClr val="tx1"/>
                </a:solidFill>
              </a:rPr>
              <a:t>Uses only interfaces declared by </a:t>
            </a:r>
            <a:r>
              <a:rPr lang="en-US" dirty="0" smtClean="0">
                <a:solidFill>
                  <a:schemeClr val="accent1"/>
                </a:solidFill>
              </a:rPr>
              <a:t>AbstractFactory </a:t>
            </a:r>
            <a:r>
              <a:rPr lang="en-US" dirty="0" smtClean="0">
                <a:solidFill>
                  <a:schemeClr val="tx1"/>
                </a:solidFill>
              </a:rPr>
              <a:t>and </a:t>
            </a:r>
            <a:r>
              <a:rPr lang="en-US" dirty="0" smtClean="0">
                <a:solidFill>
                  <a:schemeClr val="accent1"/>
                </a:solidFill>
              </a:rPr>
              <a:t>AbstractProduct </a:t>
            </a:r>
            <a:r>
              <a:rPr lang="en-US" dirty="0" smtClean="0">
                <a:solidFill>
                  <a:schemeClr val="tx1"/>
                </a:solidFill>
              </a:rPr>
              <a:t>classes</a:t>
            </a:r>
            <a:endParaRPr lang="en-US" dirty="0">
              <a:solidFill>
                <a:schemeClr val="tx1"/>
              </a:solidFill>
            </a:endParaRP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17</a:t>
            </a:fld>
            <a:endParaRPr lang="en-US" dirty="0"/>
          </a:p>
        </p:txBody>
      </p:sp>
    </p:spTree>
    <p:extLst>
      <p:ext uri="{BB962C8B-B14F-4D97-AF65-F5344CB8AC3E}">
        <p14:creationId xmlns:p14="http://schemas.microsoft.com/office/powerpoint/2010/main" val="28298384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Collaborations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t>Normally a single instance of a </a:t>
            </a:r>
            <a:r>
              <a:rPr lang="en-US" dirty="0" smtClean="0">
                <a:solidFill>
                  <a:schemeClr val="accent1"/>
                </a:solidFill>
              </a:rPr>
              <a:t>ConcreteFactory </a:t>
            </a:r>
            <a:r>
              <a:rPr lang="en-US" dirty="0" smtClean="0"/>
              <a:t>class is created at runtime (This is an example of the Singleton Pattern). This concrete factory creates </a:t>
            </a:r>
            <a:r>
              <a:rPr lang="en-US" dirty="0" smtClean="0">
                <a:solidFill>
                  <a:schemeClr val="accent1"/>
                </a:solidFill>
              </a:rPr>
              <a:t>Product</a:t>
            </a:r>
            <a:r>
              <a:rPr lang="en-US" dirty="0" smtClean="0"/>
              <a:t> objects having a particular implementation.  To create different </a:t>
            </a:r>
            <a:r>
              <a:rPr lang="en-US" dirty="0" smtClean="0">
                <a:solidFill>
                  <a:schemeClr val="accent1"/>
                </a:solidFill>
              </a:rPr>
              <a:t>Product</a:t>
            </a:r>
            <a:r>
              <a:rPr lang="en-US" dirty="0" smtClean="0"/>
              <a:t> objects, </a:t>
            </a:r>
            <a:r>
              <a:rPr lang="en-US" dirty="0" smtClean="0">
                <a:solidFill>
                  <a:schemeClr val="accent1"/>
                </a:solidFill>
              </a:rPr>
              <a:t>Clients</a:t>
            </a:r>
            <a:r>
              <a:rPr lang="en-US" dirty="0" smtClean="0"/>
              <a:t> should use a different </a:t>
            </a:r>
            <a:r>
              <a:rPr lang="en-US" dirty="0" smtClean="0">
                <a:solidFill>
                  <a:schemeClr val="accent1"/>
                </a:solidFill>
              </a:rPr>
              <a:t>ConcreteFactory</a:t>
            </a:r>
            <a:r>
              <a:rPr lang="en-US" dirty="0" smtClean="0"/>
              <a:t>.</a:t>
            </a:r>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18</a:t>
            </a:fld>
            <a:endParaRPr lang="en-US" dirty="0"/>
          </a:p>
        </p:txBody>
      </p:sp>
    </p:spTree>
    <p:extLst>
      <p:ext uri="{BB962C8B-B14F-4D97-AF65-F5344CB8AC3E}">
        <p14:creationId xmlns:p14="http://schemas.microsoft.com/office/powerpoint/2010/main" val="40676832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Consequences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cs typeface="Consolas" panose="020B0609020204030204" pitchFamily="49" charset="0"/>
              </a:rPr>
              <a:t>Benefits</a:t>
            </a:r>
          </a:p>
          <a:p>
            <a:pPr lvl="1"/>
            <a:r>
              <a:rPr lang="en-US" dirty="0" smtClean="0">
                <a:cs typeface="Consolas" panose="020B0609020204030204" pitchFamily="49" charset="0"/>
              </a:rPr>
              <a:t>Isolates </a:t>
            </a:r>
            <a:r>
              <a:rPr lang="en-US" dirty="0" smtClean="0">
                <a:solidFill>
                  <a:schemeClr val="accent1"/>
                </a:solidFill>
                <a:cs typeface="Consolas" panose="020B0609020204030204" pitchFamily="49" charset="0"/>
              </a:rPr>
              <a:t>Clients</a:t>
            </a:r>
            <a:r>
              <a:rPr lang="en-US" dirty="0" smtClean="0">
                <a:cs typeface="Consolas" panose="020B0609020204030204" pitchFamily="49" charset="0"/>
              </a:rPr>
              <a:t> from concrete implementation classes</a:t>
            </a:r>
          </a:p>
          <a:p>
            <a:pPr lvl="1"/>
            <a:r>
              <a:rPr lang="en-US" dirty="0" smtClean="0">
                <a:cs typeface="Consolas" panose="020B0609020204030204" pitchFamily="49" charset="0"/>
              </a:rPr>
              <a:t>Makes exchanging product families easy, since a particular </a:t>
            </a:r>
            <a:r>
              <a:rPr lang="en-US" dirty="0" smtClean="0">
                <a:solidFill>
                  <a:schemeClr val="accent1"/>
                </a:solidFill>
                <a:cs typeface="Consolas" panose="020B0609020204030204" pitchFamily="49" charset="0"/>
              </a:rPr>
              <a:t>ConcreteFactory </a:t>
            </a:r>
            <a:r>
              <a:rPr lang="en-US" dirty="0" smtClean="0">
                <a:cs typeface="Consolas" panose="020B0609020204030204" pitchFamily="49" charset="0"/>
              </a:rPr>
              <a:t>can support a complete family of products</a:t>
            </a:r>
          </a:p>
          <a:p>
            <a:pPr lvl="1"/>
            <a:r>
              <a:rPr lang="en-US" dirty="0" smtClean="0">
                <a:cs typeface="Consolas" panose="020B0609020204030204" pitchFamily="49" charset="0"/>
              </a:rPr>
              <a:t>Enforces the use of products only from one family</a:t>
            </a:r>
          </a:p>
          <a:p>
            <a:r>
              <a:rPr lang="en-US" dirty="0" smtClean="0">
                <a:cs typeface="Consolas" panose="020B0609020204030204" pitchFamily="49" charset="0"/>
              </a:rPr>
              <a:t>Liabilities</a:t>
            </a:r>
          </a:p>
          <a:p>
            <a:pPr lvl="1"/>
            <a:r>
              <a:rPr lang="en-US" dirty="0" smtClean="0">
                <a:cs typeface="Consolas" panose="020B0609020204030204" pitchFamily="49" charset="0"/>
              </a:rPr>
              <a:t>Supporting new kinds of products requires changing the </a:t>
            </a:r>
            <a:r>
              <a:rPr lang="en-US" dirty="0" smtClean="0">
                <a:solidFill>
                  <a:schemeClr val="accent1"/>
                </a:solidFill>
                <a:cs typeface="Consolas" panose="020B0609020204030204" pitchFamily="49" charset="0"/>
              </a:rPr>
              <a:t>AbstractFactory </a:t>
            </a:r>
            <a:r>
              <a:rPr lang="en-US" dirty="0" smtClean="0">
                <a:cs typeface="Consolas" panose="020B0609020204030204" pitchFamily="49" charset="0"/>
              </a:rPr>
              <a:t>interface</a:t>
            </a:r>
            <a:endParaRPr lang="en-US" dirty="0">
              <a:solidFill>
                <a:schemeClr val="accent1"/>
              </a:solidFill>
              <a:cs typeface="Consolas" panose="020B0609020204030204" pitchFamily="49" charset="0"/>
            </a:endParaRP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19</a:t>
            </a:fld>
            <a:endParaRPr lang="en-US" dirty="0"/>
          </a:p>
        </p:txBody>
      </p:sp>
    </p:spTree>
    <p:extLst>
      <p:ext uri="{BB962C8B-B14F-4D97-AF65-F5344CB8AC3E}">
        <p14:creationId xmlns:p14="http://schemas.microsoft.com/office/powerpoint/2010/main" val="1447572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Overview</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b="1" dirty="0" smtClean="0">
                <a:solidFill>
                  <a:schemeClr val="accent1"/>
                </a:solidFill>
              </a:rPr>
              <a:t>Factory</a:t>
            </a:r>
            <a:r>
              <a:rPr lang="en-US" dirty="0" smtClean="0">
                <a:solidFill>
                  <a:schemeClr val="tx1"/>
                </a:solidFill>
              </a:rPr>
              <a:t>: a class whose sole job is to easily create and return instances of other classes </a:t>
            </a:r>
          </a:p>
          <a:p>
            <a:r>
              <a:rPr lang="en-US" dirty="0" smtClean="0">
                <a:solidFill>
                  <a:schemeClr val="tx1"/>
                </a:solidFill>
              </a:rPr>
              <a:t>A </a:t>
            </a:r>
            <a:r>
              <a:rPr lang="en-US" i="1" dirty="0" smtClean="0">
                <a:solidFill>
                  <a:schemeClr val="tx1"/>
                </a:solidFill>
              </a:rPr>
              <a:t>creational</a:t>
            </a:r>
            <a:r>
              <a:rPr lang="en-US" dirty="0" smtClean="0">
                <a:solidFill>
                  <a:schemeClr val="tx1"/>
                </a:solidFill>
              </a:rPr>
              <a:t> pattern; makes it easier to construct complex objects</a:t>
            </a:r>
          </a:p>
          <a:p>
            <a:r>
              <a:rPr lang="en-US" dirty="0" smtClean="0">
                <a:solidFill>
                  <a:schemeClr val="tx1"/>
                </a:solidFill>
              </a:rPr>
              <a:t>Instead of calling a constructor, use a static method in a “factory” class to set up the object</a:t>
            </a:r>
          </a:p>
          <a:p>
            <a:r>
              <a:rPr lang="en-US" dirty="0" smtClean="0">
                <a:solidFill>
                  <a:schemeClr val="tx1"/>
                </a:solidFill>
              </a:rPr>
              <a:t>Saves lines and complexity to quickly construct/initialize objects</a:t>
            </a: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2</a:t>
            </a:fld>
            <a:endParaRPr lang="en-US" dirty="0"/>
          </a:p>
        </p:txBody>
      </p:sp>
    </p:spTree>
    <p:extLst>
      <p:ext uri="{BB962C8B-B14F-4D97-AF65-F5344CB8AC3E}">
        <p14:creationId xmlns:p14="http://schemas.microsoft.com/office/powerpoint/2010/main" val="30620035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Implementation Issues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cs typeface="Consolas" panose="020B0609020204030204" pitchFamily="49" charset="0"/>
              </a:rPr>
              <a:t>How can the factories create the products?</a:t>
            </a:r>
          </a:p>
          <a:p>
            <a:pPr lvl="1"/>
            <a:r>
              <a:rPr lang="en-US" dirty="0" smtClean="0">
                <a:cs typeface="Consolas" panose="020B0609020204030204" pitchFamily="49" charset="0"/>
              </a:rPr>
              <a:t>Factory Methods</a:t>
            </a:r>
          </a:p>
          <a:p>
            <a:pPr lvl="1"/>
            <a:r>
              <a:rPr lang="en-US" dirty="0" smtClean="0">
                <a:cs typeface="Consolas" panose="020B0609020204030204" pitchFamily="49" charset="0"/>
              </a:rPr>
              <a:t>Factories</a:t>
            </a:r>
          </a:p>
          <a:p>
            <a:r>
              <a:rPr lang="en-US" dirty="0" smtClean="0">
                <a:cs typeface="Consolas" panose="020B0609020204030204" pitchFamily="49" charset="0"/>
              </a:rPr>
              <a:t>How can new Products be added to the </a:t>
            </a:r>
            <a:r>
              <a:rPr lang="en-US" dirty="0" smtClean="0">
                <a:solidFill>
                  <a:schemeClr val="accent1"/>
                </a:solidFill>
                <a:cs typeface="Consolas" panose="020B0609020204030204" pitchFamily="49" charset="0"/>
              </a:rPr>
              <a:t>AbstractFactory </a:t>
            </a:r>
            <a:r>
              <a:rPr lang="en-US" dirty="0" smtClean="0">
                <a:cs typeface="Consolas" panose="020B0609020204030204" pitchFamily="49" charset="0"/>
              </a:rPr>
              <a:t>interface?</a:t>
            </a:r>
          </a:p>
          <a:p>
            <a:pPr lvl="1"/>
            <a:r>
              <a:rPr lang="en-US" dirty="0" smtClean="0">
                <a:solidFill>
                  <a:schemeClr val="accent1"/>
                </a:solidFill>
                <a:cs typeface="Consolas" panose="020B0609020204030204" pitchFamily="49" charset="0"/>
              </a:rPr>
              <a:t>AbstractFactory </a:t>
            </a:r>
            <a:r>
              <a:rPr lang="en-US" dirty="0" smtClean="0">
                <a:cs typeface="Consolas" panose="020B0609020204030204" pitchFamily="49" charset="0"/>
              </a:rPr>
              <a:t>defines a different method for the creation of each Product it can produce</a:t>
            </a:r>
          </a:p>
          <a:p>
            <a:pPr lvl="1"/>
            <a:r>
              <a:rPr lang="en-US" dirty="0" smtClean="0">
                <a:cs typeface="Consolas" panose="020B0609020204030204" pitchFamily="49" charset="0"/>
              </a:rPr>
              <a:t>We could change the interface to support only a Create(String kindOfProduct) method</a:t>
            </a:r>
          </a:p>
          <a:p>
            <a:pPr lvl="1"/>
            <a:endParaRPr lang="en-US" dirty="0">
              <a:cs typeface="Consolas" panose="020B0609020204030204" pitchFamily="49" charset="0"/>
            </a:endParaRP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20</a:t>
            </a:fld>
            <a:endParaRPr lang="en-US" dirty="0"/>
          </a:p>
        </p:txBody>
      </p:sp>
    </p:spTree>
    <p:extLst>
      <p:ext uri="{BB962C8B-B14F-4D97-AF65-F5344CB8AC3E}">
        <p14:creationId xmlns:p14="http://schemas.microsoft.com/office/powerpoint/2010/main" val="15800732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Summary</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cs typeface="Consolas" panose="020B0609020204030204" pitchFamily="49" charset="0"/>
              </a:rPr>
              <a:t>Simple Factory</a:t>
            </a:r>
          </a:p>
          <a:p>
            <a:pPr lvl="1"/>
            <a:r>
              <a:rPr lang="en-US" dirty="0" smtClean="0">
                <a:cs typeface="Consolas" panose="020B0609020204030204" pitchFamily="49" charset="0"/>
              </a:rPr>
              <a:t>Use when you have only one family of objects</a:t>
            </a:r>
          </a:p>
          <a:p>
            <a:r>
              <a:rPr lang="en-US" dirty="0" smtClean="0">
                <a:cs typeface="Consolas" panose="020B0609020204030204" pitchFamily="49" charset="0"/>
              </a:rPr>
              <a:t>Factory Method</a:t>
            </a:r>
          </a:p>
          <a:p>
            <a:pPr lvl="1"/>
            <a:r>
              <a:rPr lang="en-US" dirty="0" smtClean="0">
                <a:cs typeface="Consolas" panose="020B0609020204030204" pitchFamily="49" charset="0"/>
              </a:rPr>
              <a:t>Use when you have multiple families of objects</a:t>
            </a:r>
          </a:p>
          <a:p>
            <a:r>
              <a:rPr lang="en-US" dirty="0" smtClean="0">
                <a:cs typeface="Consolas" panose="020B0609020204030204" pitchFamily="49" charset="0"/>
              </a:rPr>
              <a:t>Abstract Factory</a:t>
            </a:r>
            <a:endParaRPr lang="en-US" dirty="0">
              <a:cs typeface="Consolas" panose="020B0609020204030204" pitchFamily="49" charset="0"/>
            </a:endParaRPr>
          </a:p>
          <a:p>
            <a:pPr lvl="1"/>
            <a:r>
              <a:rPr lang="en-US" dirty="0">
                <a:cs typeface="Consolas" panose="020B0609020204030204" pitchFamily="49" charset="0"/>
              </a:rPr>
              <a:t>Use when you have multiple families of </a:t>
            </a:r>
            <a:r>
              <a:rPr lang="en-US" smtClean="0">
                <a:cs typeface="Consolas" panose="020B0609020204030204" pitchFamily="49" charset="0"/>
              </a:rPr>
              <a:t>object components</a:t>
            </a:r>
            <a:endParaRPr lang="en-US" dirty="0">
              <a:cs typeface="Consolas" panose="020B0609020204030204" pitchFamily="49" charset="0"/>
            </a:endParaRPr>
          </a:p>
          <a:p>
            <a:pPr lvl="1"/>
            <a:endParaRPr lang="en-US" dirty="0">
              <a:cs typeface="Consolas" panose="020B0609020204030204" pitchFamily="49" charset="0"/>
            </a:endParaRP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21</a:t>
            </a:fld>
            <a:endParaRPr lang="en-US" dirty="0"/>
          </a:p>
        </p:txBody>
      </p:sp>
    </p:spTree>
    <p:extLst>
      <p:ext uri="{BB962C8B-B14F-4D97-AF65-F5344CB8AC3E}">
        <p14:creationId xmlns:p14="http://schemas.microsoft.com/office/powerpoint/2010/main" val="36693068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Factory Method vs Abstract Factory</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solidFill>
                  <a:schemeClr val="tx1"/>
                </a:solidFill>
              </a:rPr>
              <a:t>Factory Method pattern</a:t>
            </a:r>
          </a:p>
          <a:p>
            <a:pPr lvl="1"/>
            <a:r>
              <a:rPr lang="en-US" dirty="0" smtClean="0">
                <a:solidFill>
                  <a:schemeClr val="tx1"/>
                </a:solidFill>
              </a:rPr>
              <a:t>A </a:t>
            </a:r>
            <a:r>
              <a:rPr lang="en-US" dirty="0" smtClean="0">
                <a:solidFill>
                  <a:schemeClr val="accent1"/>
                </a:solidFill>
              </a:rPr>
              <a:t>Factory</a:t>
            </a:r>
            <a:r>
              <a:rPr lang="en-US" dirty="0" smtClean="0">
                <a:solidFill>
                  <a:schemeClr val="tx1"/>
                </a:solidFill>
              </a:rPr>
              <a:t> that can be constructed and has an overridable method to create its objects</a:t>
            </a:r>
          </a:p>
          <a:p>
            <a:r>
              <a:rPr lang="en-US" dirty="0" smtClean="0">
                <a:solidFill>
                  <a:schemeClr val="tx1"/>
                </a:solidFill>
              </a:rPr>
              <a:t>Abstract Factory pattern</a:t>
            </a:r>
          </a:p>
          <a:p>
            <a:pPr lvl="1"/>
            <a:r>
              <a:rPr lang="en-US" dirty="0" smtClean="0">
                <a:solidFill>
                  <a:schemeClr val="tx1"/>
                </a:solidFill>
              </a:rPr>
              <a:t>When the topmost </a:t>
            </a:r>
            <a:r>
              <a:rPr lang="en-US" dirty="0" smtClean="0">
                <a:solidFill>
                  <a:schemeClr val="accent1"/>
                </a:solidFill>
              </a:rPr>
              <a:t>Factory</a:t>
            </a:r>
            <a:r>
              <a:rPr lang="en-US" dirty="0" smtClean="0">
                <a:solidFill>
                  <a:schemeClr val="tx1"/>
                </a:solidFill>
              </a:rPr>
              <a:t> class and its creational method are </a:t>
            </a:r>
            <a:r>
              <a:rPr lang="en-US" i="1" dirty="0" smtClean="0">
                <a:solidFill>
                  <a:schemeClr val="accent1"/>
                </a:solidFill>
              </a:rPr>
              <a:t>abstract</a:t>
            </a:r>
          </a:p>
          <a:p>
            <a:pPr marL="0" indent="0">
              <a:buNone/>
            </a:pPr>
            <a:endParaRPr lang="en-US" dirty="0" smtClean="0">
              <a:solidFill>
                <a:schemeClr val="tx1"/>
              </a:solidFill>
            </a:endParaRP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22</a:t>
            </a:fld>
            <a:endParaRPr lang="en-US" dirty="0"/>
          </a:p>
        </p:txBody>
      </p:sp>
    </p:spTree>
    <p:extLst>
      <p:ext uri="{BB962C8B-B14F-4D97-AF65-F5344CB8AC3E}">
        <p14:creationId xmlns:p14="http://schemas.microsoft.com/office/powerpoint/2010/main" val="27237751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67100" y="990601"/>
            <a:ext cx="2209800" cy="4508927"/>
          </a:xfrm>
          <a:prstGeom prst="rect">
            <a:avLst/>
          </a:prstGeom>
          <a:noFill/>
        </p:spPr>
        <p:txBody>
          <a:bodyPr wrap="square" rtlCol="0">
            <a:spAutoFit/>
            <a:scene3d>
              <a:camera prst="isometricOffAxis1Right"/>
              <a:lightRig rig="threePt" dir="t"/>
            </a:scene3d>
            <a:sp3d extrusionH="508000">
              <a:bevelT w="190500" h="190500"/>
            </a:sp3d>
          </a:bodyPr>
          <a:lstStyle/>
          <a:p>
            <a:r>
              <a:rPr lang="en-US" sz="28700" dirty="0" smtClean="0">
                <a:gradFill flip="none" rotWithShape="1">
                  <a:gsLst>
                    <a:gs pos="0">
                      <a:srgbClr val="B40101"/>
                    </a:gs>
                    <a:gs pos="89000">
                      <a:schemeClr val="accent1">
                        <a:tint val="23500"/>
                        <a:satMod val="160000"/>
                        <a:lumMod val="50000"/>
                      </a:schemeClr>
                    </a:gs>
                  </a:gsLst>
                  <a:path path="circle">
                    <a:fillToRect l="100000" b="100000"/>
                  </a:path>
                  <a:tileRect t="-100000" r="-100000"/>
                </a:gradFill>
                <a:latin typeface="Arial Black" panose="020B0A04020102020204" pitchFamily="34" charset="0"/>
              </a:rPr>
              <a:t>?</a:t>
            </a:r>
            <a:endParaRPr lang="en-US" sz="28700" dirty="0">
              <a:gradFill flip="none" rotWithShape="1">
                <a:gsLst>
                  <a:gs pos="0">
                    <a:srgbClr val="B40101"/>
                  </a:gs>
                  <a:gs pos="89000">
                    <a:schemeClr val="accent1">
                      <a:tint val="23500"/>
                      <a:satMod val="160000"/>
                      <a:lumMod val="50000"/>
                    </a:schemeClr>
                  </a:gs>
                </a:gsLst>
                <a:path path="circle">
                  <a:fillToRect l="100000" b="100000"/>
                </a:path>
                <a:tileRect t="-100000" r="-100000"/>
              </a:gradFill>
              <a:latin typeface="Arial Black" panose="020B0A04020102020204" pitchFamily="34" charset="0"/>
            </a:endParaRPr>
          </a:p>
        </p:txBody>
      </p:sp>
    </p:spTree>
    <p:extLst>
      <p:ext uri="{BB962C8B-B14F-4D97-AF65-F5344CB8AC3E}">
        <p14:creationId xmlns:p14="http://schemas.microsoft.com/office/powerpoint/2010/main" val="28746634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References</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24</a:t>
            </a:fld>
            <a:endParaRPr lang="en-US" dirty="0"/>
          </a:p>
        </p:txBody>
      </p:sp>
      <p:sp>
        <p:nvSpPr>
          <p:cNvPr id="7" name="Content Placeholder 1"/>
          <p:cNvSpPr>
            <a:spLocks noGrp="1"/>
          </p:cNvSpPr>
          <p:nvPr>
            <p:ph idx="1"/>
          </p:nvPr>
        </p:nvSpPr>
        <p:spPr>
          <a:xfrm>
            <a:off x="762000" y="1219200"/>
            <a:ext cx="7543800" cy="4876800"/>
          </a:xfrm>
        </p:spPr>
        <p:txBody>
          <a:bodyPr anchor="t">
            <a:normAutofit/>
          </a:bodyPr>
          <a:lstStyle/>
          <a:p>
            <a:r>
              <a:rPr lang="en-US" dirty="0" smtClean="0">
                <a:solidFill>
                  <a:schemeClr val="bg2">
                    <a:lumMod val="50000"/>
                  </a:schemeClr>
                </a:solidFill>
              </a:rPr>
              <a:t> </a:t>
            </a:r>
          </a:p>
          <a:p>
            <a:pPr>
              <a:buFont typeface="Wingdings" panose="05000000000000000000" pitchFamily="2" charset="2"/>
              <a:buChar char="ü"/>
            </a:pPr>
            <a:endParaRPr lang="en-US" i="1" dirty="0">
              <a:solidFill>
                <a:schemeClr val="tx1"/>
              </a:solidFill>
            </a:endParaRPr>
          </a:p>
        </p:txBody>
      </p:sp>
    </p:spTree>
    <p:extLst>
      <p:ext uri="{BB962C8B-B14F-4D97-AF65-F5344CB8AC3E}">
        <p14:creationId xmlns:p14="http://schemas.microsoft.com/office/powerpoint/2010/main" val="9900835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Motivation</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dirty="0" smtClean="0">
                <a:solidFill>
                  <a:schemeClr val="tx1"/>
                </a:solidFill>
              </a:rPr>
              <a:t>All OO languages have an idiom for object creation.  In C# this idiom is the </a:t>
            </a:r>
            <a:r>
              <a:rPr lang="en-US" dirty="0" smtClean="0">
                <a:solidFill>
                  <a:schemeClr val="accent1"/>
                </a:solidFill>
              </a:rPr>
              <a:t>new</a:t>
            </a:r>
            <a:r>
              <a:rPr lang="en-US" dirty="0" smtClean="0">
                <a:solidFill>
                  <a:schemeClr val="tx1"/>
                </a:solidFill>
              </a:rPr>
              <a:t> operator. Creational patterns allow us to write methods that create new objects without explicitly using the new operator.  This allows us to write methods that can instantiate different objects and that can be extended to instantiate other newly-developed objects, all without modifying the method’s code.</a:t>
            </a: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3</a:t>
            </a:fld>
            <a:endParaRPr lang="en-US" dirty="0"/>
          </a:p>
        </p:txBody>
      </p:sp>
    </p:spTree>
    <p:extLst>
      <p:ext uri="{BB962C8B-B14F-4D97-AF65-F5344CB8AC3E}">
        <p14:creationId xmlns:p14="http://schemas.microsoft.com/office/powerpoint/2010/main" val="1135477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Simple Factory Intent</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solidFill>
                  <a:schemeClr val="tx1"/>
                </a:solidFill>
              </a:rPr>
              <a:t>The Simple Factory isn’t actually a Design Pattern; it’s more of a programming idiom</a:t>
            </a:r>
          </a:p>
          <a:p>
            <a:r>
              <a:rPr lang="en-US" dirty="0" smtClean="0">
                <a:solidFill>
                  <a:schemeClr val="tx1"/>
                </a:solidFill>
              </a:rPr>
              <a:t>Pull the code that builds the instances of classes out and put it into a separate class</a:t>
            </a:r>
          </a:p>
          <a:p>
            <a:pPr lvl="1"/>
            <a:r>
              <a:rPr lang="en-US" dirty="0" smtClean="0">
                <a:solidFill>
                  <a:schemeClr val="tx1"/>
                </a:solidFill>
              </a:rPr>
              <a:t>Identify the aspects of your application that vary and separate them from what stays the </a:t>
            </a:r>
            <a:r>
              <a:rPr lang="en-US" dirty="0" smtClean="0">
                <a:solidFill>
                  <a:schemeClr val="tx1"/>
                </a:solidFill>
              </a:rPr>
              <a:t>same</a:t>
            </a:r>
          </a:p>
          <a:p>
            <a:r>
              <a:rPr lang="en-US" dirty="0" smtClean="0">
                <a:solidFill>
                  <a:schemeClr val="tx1"/>
                </a:solidFill>
              </a:rPr>
              <a:t>A Simple Factory pattern is one that returns an instance of one of several possible classes, depending on the data provided to it. </a:t>
            </a:r>
          </a:p>
          <a:p>
            <a:pPr lvl="1"/>
            <a:r>
              <a:rPr lang="en-US" dirty="0" smtClean="0">
                <a:solidFill>
                  <a:schemeClr val="tx1"/>
                </a:solidFill>
              </a:rPr>
              <a:t>Usually all of the classes it returns have a common parent class and common methods but each perform a task differently</a:t>
            </a:r>
            <a:endParaRPr lang="en-US" dirty="0" smtClean="0">
              <a:solidFill>
                <a:schemeClr val="tx1"/>
              </a:solidFill>
            </a:endParaRP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4</a:t>
            </a:fld>
            <a:endParaRPr lang="en-US" dirty="0"/>
          </a:p>
        </p:txBody>
      </p:sp>
    </p:spTree>
    <p:extLst>
      <p:ext uri="{BB962C8B-B14F-4D97-AF65-F5344CB8AC3E}">
        <p14:creationId xmlns:p14="http://schemas.microsoft.com/office/powerpoint/2010/main" val="339205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Class Diagram</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5</a:t>
            </a:fld>
            <a:endParaRPr lang="en-US" dirty="0"/>
          </a:p>
        </p:txBody>
      </p:sp>
      <p:sp>
        <p:nvSpPr>
          <p:cNvPr id="18" name="Rectangle 17"/>
          <p:cNvSpPr/>
          <p:nvPr/>
        </p:nvSpPr>
        <p:spPr>
          <a:xfrm>
            <a:off x="4114799" y="446279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p:cNvCxnSpPr>
            <a:stCxn id="18" idx="1"/>
            <a:endCxn id="18" idx="3"/>
          </p:cNvCxnSpPr>
          <p:nvPr/>
        </p:nvCxnSpPr>
        <p:spPr>
          <a:xfrm>
            <a:off x="4114799" y="511049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114799" y="4626858"/>
            <a:ext cx="2057400" cy="369332"/>
          </a:xfrm>
          <a:prstGeom prst="rect">
            <a:avLst/>
          </a:prstGeom>
          <a:noFill/>
        </p:spPr>
        <p:txBody>
          <a:bodyPr wrap="square" rtlCol="0">
            <a:spAutoFit/>
          </a:bodyPr>
          <a:lstStyle/>
          <a:p>
            <a:pPr algn="ctr"/>
            <a:r>
              <a:rPr lang="en-US" b="1" dirty="0" err="1" smtClean="0"/>
              <a:t>ConcreteProductA</a:t>
            </a:r>
            <a:endParaRPr lang="en-US" b="1" dirty="0"/>
          </a:p>
        </p:txBody>
      </p:sp>
      <p:sp>
        <p:nvSpPr>
          <p:cNvPr id="21" name="TextBox 20"/>
          <p:cNvSpPr txBox="1"/>
          <p:nvPr/>
        </p:nvSpPr>
        <p:spPr>
          <a:xfrm>
            <a:off x="4114800" y="5111859"/>
            <a:ext cx="2057400" cy="369332"/>
          </a:xfrm>
          <a:prstGeom prst="rect">
            <a:avLst/>
          </a:prstGeom>
          <a:noFill/>
        </p:spPr>
        <p:txBody>
          <a:bodyPr wrap="square" rtlCol="0">
            <a:spAutoFit/>
          </a:bodyPr>
          <a:lstStyle/>
          <a:p>
            <a:r>
              <a:rPr lang="en-US" dirty="0" err="1" smtClean="0"/>
              <a:t>productMethod</a:t>
            </a:r>
            <a:r>
              <a:rPr lang="en-US" dirty="0" smtClean="0"/>
              <a:t> ()</a:t>
            </a:r>
          </a:p>
        </p:txBody>
      </p:sp>
      <p:sp>
        <p:nvSpPr>
          <p:cNvPr id="24" name="Rectangle 23"/>
          <p:cNvSpPr/>
          <p:nvPr/>
        </p:nvSpPr>
        <p:spPr>
          <a:xfrm>
            <a:off x="3564726" y="12192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Connector 24"/>
          <p:cNvCxnSpPr>
            <a:stCxn id="24" idx="1"/>
            <a:endCxn id="24" idx="3"/>
          </p:cNvCxnSpPr>
          <p:nvPr/>
        </p:nvCxnSpPr>
        <p:spPr>
          <a:xfrm>
            <a:off x="3564726" y="18669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3564726" y="1364606"/>
            <a:ext cx="2057400" cy="369332"/>
          </a:xfrm>
          <a:prstGeom prst="rect">
            <a:avLst/>
          </a:prstGeom>
          <a:noFill/>
        </p:spPr>
        <p:txBody>
          <a:bodyPr wrap="square" rtlCol="0">
            <a:spAutoFit/>
          </a:bodyPr>
          <a:lstStyle/>
          <a:p>
            <a:pPr algn="ctr"/>
            <a:r>
              <a:rPr lang="en-US" b="1" dirty="0" err="1" smtClean="0"/>
              <a:t>SimpleFactory</a:t>
            </a:r>
            <a:endParaRPr lang="en-US" b="1" dirty="0"/>
          </a:p>
        </p:txBody>
      </p:sp>
      <p:sp>
        <p:nvSpPr>
          <p:cNvPr id="27" name="TextBox 26"/>
          <p:cNvSpPr txBox="1"/>
          <p:nvPr/>
        </p:nvSpPr>
        <p:spPr>
          <a:xfrm>
            <a:off x="3581400" y="1868269"/>
            <a:ext cx="2040726" cy="369332"/>
          </a:xfrm>
          <a:prstGeom prst="rect">
            <a:avLst/>
          </a:prstGeom>
          <a:noFill/>
        </p:spPr>
        <p:txBody>
          <a:bodyPr wrap="square" rtlCol="0">
            <a:spAutoFit/>
          </a:bodyPr>
          <a:lstStyle/>
          <a:p>
            <a:r>
              <a:rPr lang="en-US" i="1" dirty="0" err="1" smtClean="0"/>
              <a:t>createProduct</a:t>
            </a:r>
            <a:r>
              <a:rPr lang="en-US" i="1" dirty="0" smtClean="0"/>
              <a:t> ()</a:t>
            </a:r>
            <a:endParaRPr lang="en-US" dirty="0" smtClean="0"/>
          </a:p>
        </p:txBody>
      </p:sp>
      <p:sp>
        <p:nvSpPr>
          <p:cNvPr id="28" name="Rectangle 27"/>
          <p:cNvSpPr/>
          <p:nvPr/>
        </p:nvSpPr>
        <p:spPr>
          <a:xfrm>
            <a:off x="838200" y="12192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9" name="Straight Connector 28"/>
          <p:cNvCxnSpPr>
            <a:stCxn id="28" idx="1"/>
            <a:endCxn id="28" idx="3"/>
          </p:cNvCxnSpPr>
          <p:nvPr/>
        </p:nvCxnSpPr>
        <p:spPr>
          <a:xfrm>
            <a:off x="838200" y="18669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838200" y="1364606"/>
            <a:ext cx="2057400" cy="369332"/>
          </a:xfrm>
          <a:prstGeom prst="rect">
            <a:avLst/>
          </a:prstGeom>
          <a:noFill/>
        </p:spPr>
        <p:txBody>
          <a:bodyPr wrap="square" rtlCol="0">
            <a:spAutoFit/>
          </a:bodyPr>
          <a:lstStyle/>
          <a:p>
            <a:pPr algn="ctr"/>
            <a:r>
              <a:rPr lang="en-US" b="1" dirty="0" smtClean="0"/>
              <a:t>Client</a:t>
            </a:r>
            <a:endParaRPr lang="en-US" b="1" dirty="0"/>
          </a:p>
        </p:txBody>
      </p:sp>
      <p:sp>
        <p:nvSpPr>
          <p:cNvPr id="32" name="TextBox 31"/>
          <p:cNvSpPr txBox="1"/>
          <p:nvPr/>
        </p:nvSpPr>
        <p:spPr>
          <a:xfrm>
            <a:off x="854874" y="1868269"/>
            <a:ext cx="2040726" cy="369332"/>
          </a:xfrm>
          <a:prstGeom prst="rect">
            <a:avLst/>
          </a:prstGeom>
          <a:noFill/>
        </p:spPr>
        <p:txBody>
          <a:bodyPr wrap="square" rtlCol="0">
            <a:spAutoFit/>
          </a:bodyPr>
          <a:lstStyle/>
          <a:p>
            <a:r>
              <a:rPr lang="en-US" i="1" dirty="0" err="1" smtClean="0"/>
              <a:t>orderProduct</a:t>
            </a:r>
            <a:r>
              <a:rPr lang="en-US" i="1" dirty="0" smtClean="0"/>
              <a:t> ()</a:t>
            </a:r>
            <a:endParaRPr lang="en-US" dirty="0" smtClean="0"/>
          </a:p>
        </p:txBody>
      </p:sp>
      <p:sp>
        <p:nvSpPr>
          <p:cNvPr id="33" name="Rectangle 32"/>
          <p:cNvSpPr/>
          <p:nvPr/>
        </p:nvSpPr>
        <p:spPr>
          <a:xfrm>
            <a:off x="6248400" y="12192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 name="Straight Connector 33"/>
          <p:cNvCxnSpPr>
            <a:stCxn id="33" idx="1"/>
            <a:endCxn id="33" idx="3"/>
          </p:cNvCxnSpPr>
          <p:nvPr/>
        </p:nvCxnSpPr>
        <p:spPr>
          <a:xfrm>
            <a:off x="6248400" y="18669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248400" y="1219200"/>
            <a:ext cx="2057400" cy="646331"/>
          </a:xfrm>
          <a:prstGeom prst="rect">
            <a:avLst/>
          </a:prstGeom>
          <a:noFill/>
        </p:spPr>
        <p:txBody>
          <a:bodyPr wrap="square" rtlCol="0">
            <a:spAutoFit/>
          </a:bodyPr>
          <a:lstStyle/>
          <a:p>
            <a:pPr algn="ctr"/>
            <a:r>
              <a:rPr lang="en-US" b="1" dirty="0" smtClean="0"/>
              <a:t>&lt;&lt; abstract &gt;&gt;</a:t>
            </a:r>
          </a:p>
          <a:p>
            <a:pPr algn="ctr"/>
            <a:r>
              <a:rPr lang="en-US" b="1" dirty="0" smtClean="0"/>
              <a:t>Product</a:t>
            </a:r>
            <a:endParaRPr lang="en-US" b="1" dirty="0"/>
          </a:p>
        </p:txBody>
      </p:sp>
      <p:sp>
        <p:nvSpPr>
          <p:cNvPr id="37" name="TextBox 36"/>
          <p:cNvSpPr txBox="1"/>
          <p:nvPr/>
        </p:nvSpPr>
        <p:spPr>
          <a:xfrm>
            <a:off x="6248401" y="1868269"/>
            <a:ext cx="2057400" cy="369332"/>
          </a:xfrm>
          <a:prstGeom prst="rect">
            <a:avLst/>
          </a:prstGeom>
          <a:noFill/>
        </p:spPr>
        <p:txBody>
          <a:bodyPr wrap="square" rtlCol="0">
            <a:spAutoFit/>
          </a:bodyPr>
          <a:lstStyle/>
          <a:p>
            <a:r>
              <a:rPr lang="en-US" dirty="0" err="1" smtClean="0"/>
              <a:t>productMethod</a:t>
            </a:r>
            <a:r>
              <a:rPr lang="en-US" dirty="0" smtClean="0"/>
              <a:t> ()</a:t>
            </a:r>
          </a:p>
        </p:txBody>
      </p:sp>
      <p:sp>
        <p:nvSpPr>
          <p:cNvPr id="39" name="Rectangle 38"/>
          <p:cNvSpPr/>
          <p:nvPr/>
        </p:nvSpPr>
        <p:spPr>
          <a:xfrm>
            <a:off x="6629400" y="48006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1" name="Straight Connector 40"/>
          <p:cNvCxnSpPr>
            <a:stCxn id="39" idx="1"/>
            <a:endCxn id="39" idx="3"/>
          </p:cNvCxnSpPr>
          <p:nvPr/>
        </p:nvCxnSpPr>
        <p:spPr>
          <a:xfrm>
            <a:off x="6629400" y="54483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6629400" y="4964668"/>
            <a:ext cx="2057400" cy="369332"/>
          </a:xfrm>
          <a:prstGeom prst="rect">
            <a:avLst/>
          </a:prstGeom>
          <a:noFill/>
        </p:spPr>
        <p:txBody>
          <a:bodyPr wrap="square" rtlCol="0">
            <a:spAutoFit/>
          </a:bodyPr>
          <a:lstStyle/>
          <a:p>
            <a:pPr algn="ctr"/>
            <a:r>
              <a:rPr lang="en-US" b="1" dirty="0" err="1" smtClean="0"/>
              <a:t>ConcreteProductB</a:t>
            </a:r>
            <a:endParaRPr lang="en-US" b="1" dirty="0"/>
          </a:p>
        </p:txBody>
      </p:sp>
      <p:sp>
        <p:nvSpPr>
          <p:cNvPr id="50" name="TextBox 49"/>
          <p:cNvSpPr txBox="1"/>
          <p:nvPr/>
        </p:nvSpPr>
        <p:spPr>
          <a:xfrm>
            <a:off x="6629401" y="5449669"/>
            <a:ext cx="2057400" cy="369332"/>
          </a:xfrm>
          <a:prstGeom prst="rect">
            <a:avLst/>
          </a:prstGeom>
          <a:noFill/>
        </p:spPr>
        <p:txBody>
          <a:bodyPr wrap="square" rtlCol="0">
            <a:spAutoFit/>
          </a:bodyPr>
          <a:lstStyle/>
          <a:p>
            <a:r>
              <a:rPr lang="en-US" dirty="0" err="1" smtClean="0"/>
              <a:t>productMethod</a:t>
            </a:r>
            <a:r>
              <a:rPr lang="en-US" dirty="0" smtClean="0"/>
              <a:t> ()</a:t>
            </a:r>
          </a:p>
        </p:txBody>
      </p:sp>
      <p:cxnSp>
        <p:nvCxnSpPr>
          <p:cNvPr id="8" name="Straight Arrow Connector 7"/>
          <p:cNvCxnSpPr>
            <a:stCxn id="18" idx="0"/>
          </p:cNvCxnSpPr>
          <p:nvPr/>
        </p:nvCxnSpPr>
        <p:spPr>
          <a:xfrm flipV="1">
            <a:off x="5143499" y="2514600"/>
            <a:ext cx="1790701" cy="19481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39" idx="0"/>
          </p:cNvCxnSpPr>
          <p:nvPr/>
        </p:nvCxnSpPr>
        <p:spPr>
          <a:xfrm flipV="1">
            <a:off x="7658100" y="2514600"/>
            <a:ext cx="0" cy="2286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Rectangular Callout 15"/>
          <p:cNvSpPr/>
          <p:nvPr/>
        </p:nvSpPr>
        <p:spPr>
          <a:xfrm>
            <a:off x="1981200" y="2971800"/>
            <a:ext cx="1295400" cy="838200"/>
          </a:xfrm>
          <a:prstGeom prst="wedgeRectCallout">
            <a:avLst>
              <a:gd name="adj1" fmla="val 86988"/>
              <a:gd name="adj2" fmla="val -159278"/>
            </a:avLst>
          </a:prstGeom>
          <a:solidFill>
            <a:schemeClr val="accent5">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The create method is often declared statically</a:t>
            </a:r>
            <a:endParaRPr lang="en-US" sz="1400" dirty="0"/>
          </a:p>
        </p:txBody>
      </p:sp>
      <p:cxnSp>
        <p:nvCxnSpPr>
          <p:cNvPr id="22" name="Straight Arrow Connector 21"/>
          <p:cNvCxnSpPr>
            <a:stCxn id="28" idx="3"/>
          </p:cNvCxnSpPr>
          <p:nvPr/>
        </p:nvCxnSpPr>
        <p:spPr>
          <a:xfrm>
            <a:off x="2895600" y="1866900"/>
            <a:ext cx="685800" cy="136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5622126" y="1868269"/>
            <a:ext cx="62627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3" name="Rectangular Callout 52"/>
          <p:cNvSpPr/>
          <p:nvPr/>
        </p:nvSpPr>
        <p:spPr>
          <a:xfrm>
            <a:off x="3429000" y="2971800"/>
            <a:ext cx="2193126" cy="1256463"/>
          </a:xfrm>
          <a:prstGeom prst="wedgeRectCallout">
            <a:avLst>
              <a:gd name="adj1" fmla="val -23391"/>
              <a:gd name="adj2" fmla="val -99298"/>
            </a:avLst>
          </a:prstGeom>
          <a:solidFill>
            <a:schemeClr val="accent5">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This is the </a:t>
            </a:r>
            <a:r>
              <a:rPr lang="en-US" sz="1400" dirty="0" smtClean="0">
                <a:solidFill>
                  <a:schemeClr val="accent1"/>
                </a:solidFill>
              </a:rPr>
              <a:t>Factory</a:t>
            </a:r>
            <a:r>
              <a:rPr lang="en-US" sz="1400" dirty="0" smtClean="0"/>
              <a:t> where we create </a:t>
            </a:r>
            <a:r>
              <a:rPr lang="en-US" sz="1400" dirty="0" smtClean="0">
                <a:solidFill>
                  <a:schemeClr val="accent1"/>
                </a:solidFill>
              </a:rPr>
              <a:t>Product; </a:t>
            </a:r>
            <a:r>
              <a:rPr lang="en-US" sz="1400" dirty="0" smtClean="0">
                <a:solidFill>
                  <a:schemeClr val="bg1"/>
                </a:solidFill>
              </a:rPr>
              <a:t>it should be the only part of our application that refers to </a:t>
            </a:r>
            <a:r>
              <a:rPr lang="en-US" sz="1400" dirty="0" smtClean="0">
                <a:solidFill>
                  <a:schemeClr val="accent1"/>
                </a:solidFill>
              </a:rPr>
              <a:t>Concrete</a:t>
            </a:r>
            <a:r>
              <a:rPr lang="en-US" sz="1400" dirty="0" smtClean="0">
                <a:solidFill>
                  <a:schemeClr val="bg1"/>
                </a:solidFill>
              </a:rPr>
              <a:t> </a:t>
            </a:r>
            <a:r>
              <a:rPr lang="en-US" sz="1400" dirty="0" smtClean="0">
                <a:solidFill>
                  <a:schemeClr val="accent1"/>
                </a:solidFill>
              </a:rPr>
              <a:t>Product</a:t>
            </a:r>
            <a:r>
              <a:rPr lang="en-US" sz="1400" dirty="0" smtClean="0">
                <a:solidFill>
                  <a:schemeClr val="bg1"/>
                </a:solidFill>
              </a:rPr>
              <a:t> classes</a:t>
            </a:r>
            <a:endParaRPr lang="en-US" sz="1400" dirty="0">
              <a:solidFill>
                <a:schemeClr val="bg1"/>
              </a:solidFill>
            </a:endParaRPr>
          </a:p>
        </p:txBody>
      </p:sp>
    </p:spTree>
    <p:extLst>
      <p:ext uri="{BB962C8B-B14F-4D97-AF65-F5344CB8AC3E}">
        <p14:creationId xmlns:p14="http://schemas.microsoft.com/office/powerpoint/2010/main" val="1295644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Factory Method Pattern Intent</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solidFill>
                  <a:schemeClr val="tx1"/>
                </a:solidFill>
              </a:rPr>
              <a:t>Define an interface for creating an object, but let subclasses decide which class to instantiate</a:t>
            </a:r>
          </a:p>
          <a:p>
            <a:r>
              <a:rPr lang="en-US" dirty="0" smtClean="0">
                <a:solidFill>
                  <a:schemeClr val="tx1"/>
                </a:solidFill>
              </a:rPr>
              <a:t>Lets a class defer instantiation to subclasses</a:t>
            </a: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6</a:t>
            </a:fld>
            <a:endParaRPr lang="en-US" dirty="0"/>
          </a:p>
        </p:txBody>
      </p:sp>
    </p:spTree>
    <p:extLst>
      <p:ext uri="{BB962C8B-B14F-4D97-AF65-F5344CB8AC3E}">
        <p14:creationId xmlns:p14="http://schemas.microsoft.com/office/powerpoint/2010/main" val="1317522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Factory Method Pattern Applicability</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dirty="0" smtClean="0">
                <a:solidFill>
                  <a:schemeClr val="tx1"/>
                </a:solidFill>
              </a:rPr>
              <a:t>Use the Factory Method pattern in any of the following situations</a:t>
            </a:r>
          </a:p>
          <a:p>
            <a:pPr lvl="1"/>
            <a:r>
              <a:rPr lang="en-US" dirty="0" smtClean="0">
                <a:solidFill>
                  <a:schemeClr val="tx1"/>
                </a:solidFill>
              </a:rPr>
              <a:t>A class can’t anticipate the class of objects it must create</a:t>
            </a:r>
          </a:p>
          <a:p>
            <a:pPr lvl="1"/>
            <a:r>
              <a:rPr lang="en-US" dirty="0" smtClean="0">
                <a:solidFill>
                  <a:schemeClr val="tx1"/>
                </a:solidFill>
              </a:rPr>
              <a:t>A class wants its subclasses to specify the objects it creates</a:t>
            </a:r>
          </a:p>
          <a:p>
            <a:endParaRPr lang="en-US"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7</a:t>
            </a:fld>
            <a:endParaRPr lang="en-US" dirty="0"/>
          </a:p>
        </p:txBody>
      </p:sp>
    </p:spTree>
    <p:extLst>
      <p:ext uri="{BB962C8B-B14F-4D97-AF65-F5344CB8AC3E}">
        <p14:creationId xmlns:p14="http://schemas.microsoft.com/office/powerpoint/2010/main" val="1078495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Class Diagram</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8</a:t>
            </a:fld>
            <a:endParaRPr lang="en-US" dirty="0"/>
          </a:p>
        </p:txBody>
      </p:sp>
      <p:sp>
        <p:nvSpPr>
          <p:cNvPr id="5" name="Rectangle 4"/>
          <p:cNvSpPr/>
          <p:nvPr/>
        </p:nvSpPr>
        <p:spPr>
          <a:xfrm>
            <a:off x="685800" y="1493286"/>
            <a:ext cx="1752600" cy="4572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685800" y="1543830"/>
            <a:ext cx="1752600" cy="369332"/>
          </a:xfrm>
          <a:prstGeom prst="rect">
            <a:avLst/>
          </a:prstGeom>
          <a:noFill/>
        </p:spPr>
        <p:txBody>
          <a:bodyPr wrap="square" rtlCol="0">
            <a:spAutoFit/>
          </a:bodyPr>
          <a:lstStyle/>
          <a:p>
            <a:pPr algn="ctr"/>
            <a:r>
              <a:rPr lang="en-US" b="1" dirty="0" smtClean="0"/>
              <a:t>Product</a:t>
            </a:r>
            <a:endParaRPr lang="en-US" b="1" dirty="0"/>
          </a:p>
        </p:txBody>
      </p:sp>
      <p:sp>
        <p:nvSpPr>
          <p:cNvPr id="18" name="Rectangle 17"/>
          <p:cNvSpPr/>
          <p:nvPr/>
        </p:nvSpPr>
        <p:spPr>
          <a:xfrm>
            <a:off x="3564726" y="33528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p:cNvCxnSpPr>
            <a:stCxn id="18" idx="1"/>
            <a:endCxn id="18" idx="3"/>
          </p:cNvCxnSpPr>
          <p:nvPr/>
        </p:nvCxnSpPr>
        <p:spPr>
          <a:xfrm>
            <a:off x="3564726" y="40005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564726" y="3516868"/>
            <a:ext cx="2057400" cy="369332"/>
          </a:xfrm>
          <a:prstGeom prst="rect">
            <a:avLst/>
          </a:prstGeom>
          <a:noFill/>
        </p:spPr>
        <p:txBody>
          <a:bodyPr wrap="square" rtlCol="0">
            <a:spAutoFit/>
          </a:bodyPr>
          <a:lstStyle/>
          <a:p>
            <a:pPr algn="ctr"/>
            <a:r>
              <a:rPr lang="en-US" b="1" dirty="0" smtClean="0"/>
              <a:t>ConcreteFactory</a:t>
            </a:r>
            <a:endParaRPr lang="en-US" b="1" dirty="0"/>
          </a:p>
        </p:txBody>
      </p:sp>
      <p:sp>
        <p:nvSpPr>
          <p:cNvPr id="21" name="TextBox 20"/>
          <p:cNvSpPr txBox="1"/>
          <p:nvPr/>
        </p:nvSpPr>
        <p:spPr>
          <a:xfrm>
            <a:off x="3564727" y="4001869"/>
            <a:ext cx="2057400" cy="369332"/>
          </a:xfrm>
          <a:prstGeom prst="rect">
            <a:avLst/>
          </a:prstGeom>
          <a:noFill/>
        </p:spPr>
        <p:txBody>
          <a:bodyPr wrap="square" rtlCol="0">
            <a:spAutoFit/>
          </a:bodyPr>
          <a:lstStyle/>
          <a:p>
            <a:r>
              <a:rPr lang="en-US" dirty="0" smtClean="0"/>
              <a:t>FactoryMethod()</a:t>
            </a:r>
          </a:p>
        </p:txBody>
      </p:sp>
      <p:sp>
        <p:nvSpPr>
          <p:cNvPr id="24" name="Rectangle 23"/>
          <p:cNvSpPr/>
          <p:nvPr/>
        </p:nvSpPr>
        <p:spPr>
          <a:xfrm>
            <a:off x="3564726" y="1219200"/>
            <a:ext cx="2057400" cy="1295400"/>
          </a:xfrm>
          <a:prstGeom prst="rect">
            <a:avLst/>
          </a:prstGeom>
          <a:solidFill>
            <a:schemeClr val="bg2">
              <a:lumMod val="7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Connector 24"/>
          <p:cNvCxnSpPr>
            <a:stCxn id="24" idx="1"/>
            <a:endCxn id="24" idx="3"/>
          </p:cNvCxnSpPr>
          <p:nvPr/>
        </p:nvCxnSpPr>
        <p:spPr>
          <a:xfrm>
            <a:off x="3564726" y="18669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3564726" y="1364606"/>
            <a:ext cx="2057400" cy="369332"/>
          </a:xfrm>
          <a:prstGeom prst="rect">
            <a:avLst/>
          </a:prstGeom>
          <a:noFill/>
        </p:spPr>
        <p:txBody>
          <a:bodyPr wrap="square" rtlCol="0">
            <a:spAutoFit/>
          </a:bodyPr>
          <a:lstStyle/>
          <a:p>
            <a:pPr algn="ctr"/>
            <a:r>
              <a:rPr lang="en-US" b="1" dirty="0" smtClean="0"/>
              <a:t>Factory</a:t>
            </a:r>
            <a:endParaRPr lang="en-US" b="1" dirty="0"/>
          </a:p>
        </p:txBody>
      </p:sp>
      <p:sp>
        <p:nvSpPr>
          <p:cNvPr id="27" name="TextBox 26"/>
          <p:cNvSpPr txBox="1"/>
          <p:nvPr/>
        </p:nvSpPr>
        <p:spPr>
          <a:xfrm>
            <a:off x="3581400" y="1868269"/>
            <a:ext cx="2040726" cy="646331"/>
          </a:xfrm>
          <a:prstGeom prst="rect">
            <a:avLst/>
          </a:prstGeom>
          <a:noFill/>
          <a:effectLst>
            <a:outerShdw blurRad="50800" dist="38100" dir="2700000" sx="103000" sy="103000" algn="tl" rotWithShape="0">
              <a:prstClr val="black">
                <a:alpha val="40000"/>
              </a:prstClr>
            </a:outerShdw>
          </a:effectLst>
        </p:spPr>
        <p:txBody>
          <a:bodyPr wrap="square" rtlCol="0">
            <a:spAutoFit/>
          </a:bodyPr>
          <a:lstStyle/>
          <a:p>
            <a:r>
              <a:rPr lang="en-US" i="1" dirty="0" smtClean="0"/>
              <a:t>FactoryMethod</a:t>
            </a:r>
            <a:r>
              <a:rPr lang="en-US" dirty="0" smtClean="0"/>
              <a:t>()</a:t>
            </a:r>
          </a:p>
          <a:p>
            <a:r>
              <a:rPr lang="en-US" dirty="0" smtClean="0"/>
              <a:t>AnOperation()</a:t>
            </a:r>
            <a:endParaRPr lang="en-US" dirty="0"/>
          </a:p>
        </p:txBody>
      </p:sp>
      <p:sp>
        <p:nvSpPr>
          <p:cNvPr id="46" name="Rectangle 45"/>
          <p:cNvSpPr/>
          <p:nvPr/>
        </p:nvSpPr>
        <p:spPr>
          <a:xfrm>
            <a:off x="6477000" y="3695700"/>
            <a:ext cx="2057400" cy="609600"/>
          </a:xfrm>
          <a:prstGeom prst="rect">
            <a:avLst/>
          </a:prstGeom>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r</a:t>
            </a:r>
            <a:r>
              <a:rPr lang="en-US" b="1" dirty="0" smtClean="0"/>
              <a:t>eturn new ConcreteProduct</a:t>
            </a:r>
            <a:r>
              <a:rPr lang="en-US" dirty="0" smtClean="0"/>
              <a:t>()</a:t>
            </a:r>
            <a:endParaRPr lang="en-US" dirty="0"/>
          </a:p>
        </p:txBody>
      </p:sp>
      <p:cxnSp>
        <p:nvCxnSpPr>
          <p:cNvPr id="48" name="Straight Connector 47"/>
          <p:cNvCxnSpPr>
            <a:stCxn id="18" idx="3"/>
            <a:endCxn id="46" idx="1"/>
          </p:cNvCxnSpPr>
          <p:nvPr/>
        </p:nvCxnSpPr>
        <p:spPr>
          <a:xfrm>
            <a:off x="5622126" y="4000500"/>
            <a:ext cx="854874" cy="0"/>
          </a:xfrm>
          <a:prstGeom prst="line">
            <a:avLst/>
          </a:prstGeom>
          <a:ln w="25400">
            <a:prstDash val="dash"/>
            <a:headEnd type="oval" w="lg" len="lg"/>
          </a:ln>
        </p:spPr>
        <p:style>
          <a:lnRef idx="1">
            <a:schemeClr val="accent1"/>
          </a:lnRef>
          <a:fillRef idx="0">
            <a:schemeClr val="accent1"/>
          </a:fillRef>
          <a:effectRef idx="0">
            <a:schemeClr val="accent1"/>
          </a:effectRef>
          <a:fontRef idx="minor">
            <a:schemeClr val="tx1"/>
          </a:fontRef>
        </p:style>
      </p:cxnSp>
      <p:cxnSp>
        <p:nvCxnSpPr>
          <p:cNvPr id="3" name="Straight Connector 2"/>
          <p:cNvCxnSpPr>
            <a:stCxn id="27" idx="2"/>
            <a:endCxn id="18" idx="0"/>
          </p:cNvCxnSpPr>
          <p:nvPr/>
        </p:nvCxnSpPr>
        <p:spPr>
          <a:xfrm flipH="1">
            <a:off x="4593426" y="2514600"/>
            <a:ext cx="8337" cy="838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6493674" y="1561324"/>
            <a:ext cx="2057400" cy="609600"/>
          </a:xfrm>
          <a:prstGeom prst="rect">
            <a:avLst/>
          </a:prstGeom>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product = FactoryMethod</a:t>
            </a:r>
            <a:r>
              <a:rPr lang="en-US" dirty="0" smtClean="0"/>
              <a:t>()</a:t>
            </a:r>
            <a:endParaRPr lang="en-US" dirty="0"/>
          </a:p>
        </p:txBody>
      </p:sp>
      <p:cxnSp>
        <p:nvCxnSpPr>
          <p:cNvPr id="40" name="Straight Connector 39"/>
          <p:cNvCxnSpPr>
            <a:endCxn id="38" idx="1"/>
          </p:cNvCxnSpPr>
          <p:nvPr/>
        </p:nvCxnSpPr>
        <p:spPr>
          <a:xfrm>
            <a:off x="5638800" y="1866124"/>
            <a:ext cx="854874" cy="0"/>
          </a:xfrm>
          <a:prstGeom prst="line">
            <a:avLst/>
          </a:prstGeom>
          <a:ln w="25400">
            <a:prstDash val="dash"/>
            <a:headEnd type="oval" w="lg" len="lg"/>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533400" y="3772676"/>
            <a:ext cx="2057400" cy="4572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p:cNvSpPr txBox="1"/>
          <p:nvPr/>
        </p:nvSpPr>
        <p:spPr>
          <a:xfrm>
            <a:off x="533400" y="3823220"/>
            <a:ext cx="2057400" cy="369332"/>
          </a:xfrm>
          <a:prstGeom prst="rect">
            <a:avLst/>
          </a:prstGeom>
          <a:noFill/>
        </p:spPr>
        <p:txBody>
          <a:bodyPr wrap="square" rtlCol="0">
            <a:spAutoFit/>
          </a:bodyPr>
          <a:lstStyle/>
          <a:p>
            <a:pPr algn="ctr"/>
            <a:r>
              <a:rPr lang="en-US" b="1" dirty="0" smtClean="0"/>
              <a:t>ConcreteProduct</a:t>
            </a:r>
            <a:endParaRPr lang="en-US" b="1" dirty="0"/>
          </a:p>
        </p:txBody>
      </p:sp>
      <p:sp>
        <p:nvSpPr>
          <p:cNvPr id="31" name="Isosceles Triangle 30"/>
          <p:cNvSpPr/>
          <p:nvPr/>
        </p:nvSpPr>
        <p:spPr>
          <a:xfrm>
            <a:off x="4479126" y="2781300"/>
            <a:ext cx="228600" cy="304800"/>
          </a:xfrm>
          <a:prstGeom prst="triangle">
            <a:avLst/>
          </a:prstGeom>
          <a:solidFill>
            <a:schemeClr val="bg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4" name="Straight Connector 43"/>
          <p:cNvCxnSpPr>
            <a:stCxn id="5" idx="2"/>
            <a:endCxn id="42" idx="0"/>
          </p:cNvCxnSpPr>
          <p:nvPr/>
        </p:nvCxnSpPr>
        <p:spPr>
          <a:xfrm>
            <a:off x="1562100" y="1950486"/>
            <a:ext cx="0" cy="182219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Isosceles Triangle 44"/>
          <p:cNvSpPr/>
          <p:nvPr/>
        </p:nvSpPr>
        <p:spPr>
          <a:xfrm>
            <a:off x="1447800" y="2705876"/>
            <a:ext cx="228600" cy="304800"/>
          </a:xfrm>
          <a:prstGeom prst="triangle">
            <a:avLst/>
          </a:prstGeom>
          <a:solidFill>
            <a:schemeClr val="bg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6" name="Straight Connector 35"/>
          <p:cNvCxnSpPr>
            <a:stCxn id="42" idx="3"/>
            <a:endCxn id="18" idx="1"/>
          </p:cNvCxnSpPr>
          <p:nvPr/>
        </p:nvCxnSpPr>
        <p:spPr>
          <a:xfrm flipV="1">
            <a:off x="2590800" y="4000500"/>
            <a:ext cx="973926" cy="776"/>
          </a:xfrm>
          <a:prstGeom prst="line">
            <a:avLst/>
          </a:prstGeom>
          <a:ln w="25400">
            <a:solidFill>
              <a:schemeClr val="tx1"/>
            </a:solidFill>
            <a:prstDash val="sysDash"/>
            <a:headEnd type="triangle" w="lg" len="med"/>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838200" y="5257800"/>
            <a:ext cx="5860322" cy="523220"/>
          </a:xfrm>
          <a:prstGeom prst="rect">
            <a:avLst/>
          </a:prstGeom>
          <a:noFill/>
        </p:spPr>
        <p:txBody>
          <a:bodyPr wrap="none" rtlCol="0">
            <a:spAutoFit/>
          </a:bodyPr>
          <a:lstStyle/>
          <a:p>
            <a:r>
              <a:rPr lang="en-US" sz="2800" dirty="0" smtClean="0">
                <a:latin typeface="Arial" panose="020B0604020202020204" pitchFamily="34" charset="0"/>
                <a:cs typeface="Arial" panose="020B0604020202020204" pitchFamily="34" charset="0"/>
              </a:rPr>
              <a:t>A class used to create other objects</a:t>
            </a:r>
            <a:endParaRPr lang="en-US" sz="2800" dirty="0">
              <a:latin typeface="Arial" panose="020B0604020202020204" pitchFamily="34" charset="0"/>
              <a:cs typeface="Arial" panose="020B0604020202020204" pitchFamily="34" charset="0"/>
            </a:endParaRPr>
          </a:p>
        </p:txBody>
      </p:sp>
      <p:sp>
        <p:nvSpPr>
          <p:cNvPr id="2" name="TextBox 1"/>
          <p:cNvSpPr txBox="1"/>
          <p:nvPr/>
        </p:nvSpPr>
        <p:spPr>
          <a:xfrm>
            <a:off x="1804893" y="2749034"/>
            <a:ext cx="633507" cy="369332"/>
          </a:xfrm>
          <a:prstGeom prst="rect">
            <a:avLst/>
          </a:prstGeom>
          <a:noFill/>
        </p:spPr>
        <p:txBody>
          <a:bodyPr wrap="none" rtlCol="0">
            <a:spAutoFit/>
          </a:bodyPr>
          <a:lstStyle/>
          <a:p>
            <a:r>
              <a:rPr lang="en-US" dirty="0" smtClean="0"/>
              <a:t>IS-A</a:t>
            </a:r>
            <a:endParaRPr lang="en-US" dirty="0"/>
          </a:p>
        </p:txBody>
      </p:sp>
      <p:sp>
        <p:nvSpPr>
          <p:cNvPr id="7" name="TextBox 6"/>
          <p:cNvSpPr txBox="1"/>
          <p:nvPr/>
        </p:nvSpPr>
        <p:spPr>
          <a:xfrm>
            <a:off x="2632769" y="4120634"/>
            <a:ext cx="889987" cy="369332"/>
          </a:xfrm>
          <a:prstGeom prst="rect">
            <a:avLst/>
          </a:prstGeom>
          <a:noFill/>
        </p:spPr>
        <p:txBody>
          <a:bodyPr wrap="none" rtlCol="0">
            <a:spAutoFit/>
          </a:bodyPr>
          <a:lstStyle/>
          <a:p>
            <a:r>
              <a:rPr lang="en-US" dirty="0" smtClean="0"/>
              <a:t>HAS-A</a:t>
            </a:r>
            <a:endParaRPr lang="en-US" dirty="0"/>
          </a:p>
        </p:txBody>
      </p:sp>
      <p:sp>
        <p:nvSpPr>
          <p:cNvPr id="28" name="TextBox 27"/>
          <p:cNvSpPr txBox="1"/>
          <p:nvPr/>
        </p:nvSpPr>
        <p:spPr>
          <a:xfrm>
            <a:off x="4959918" y="2781300"/>
            <a:ext cx="633507" cy="369332"/>
          </a:xfrm>
          <a:prstGeom prst="rect">
            <a:avLst/>
          </a:prstGeom>
          <a:noFill/>
        </p:spPr>
        <p:txBody>
          <a:bodyPr wrap="none" rtlCol="0">
            <a:spAutoFit/>
          </a:bodyPr>
          <a:lstStyle/>
          <a:p>
            <a:r>
              <a:rPr lang="en-US" dirty="0" smtClean="0"/>
              <a:t>IS-A</a:t>
            </a:r>
            <a:endParaRPr lang="en-US" dirty="0"/>
          </a:p>
        </p:txBody>
      </p:sp>
      <p:sp>
        <p:nvSpPr>
          <p:cNvPr id="10" name="Rectangular Callout 9"/>
          <p:cNvSpPr/>
          <p:nvPr/>
        </p:nvSpPr>
        <p:spPr>
          <a:xfrm>
            <a:off x="2438400" y="2081532"/>
            <a:ext cx="914400" cy="612648"/>
          </a:xfrm>
          <a:prstGeom prst="wedgeRectCallout">
            <a:avLst>
              <a:gd name="adj1" fmla="val 83563"/>
              <a:gd name="adj2" fmla="val -50670"/>
            </a:avLst>
          </a:prstGeom>
          <a:solidFill>
            <a:schemeClr val="accent4">
              <a:lumMod val="60000"/>
              <a:lumOff val="4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abstract</a:t>
            </a:r>
            <a:endParaRPr lang="en-US" dirty="0"/>
          </a:p>
        </p:txBody>
      </p:sp>
    </p:spTree>
    <p:extLst>
      <p:ext uri="{BB962C8B-B14F-4D97-AF65-F5344CB8AC3E}">
        <p14:creationId xmlns:p14="http://schemas.microsoft.com/office/powerpoint/2010/main" val="2078298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Participants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dirty="0" smtClean="0">
                <a:solidFill>
                  <a:schemeClr val="accent1"/>
                </a:solidFill>
              </a:rPr>
              <a:t>Product</a:t>
            </a:r>
          </a:p>
          <a:p>
            <a:pPr lvl="1"/>
            <a:r>
              <a:rPr lang="en-US" dirty="0" smtClean="0">
                <a:solidFill>
                  <a:schemeClr val="tx1"/>
                </a:solidFill>
              </a:rPr>
              <a:t>Defines the interface for the type of objects the factory method creates</a:t>
            </a:r>
          </a:p>
          <a:p>
            <a:r>
              <a:rPr lang="en-US" dirty="0" smtClean="0">
                <a:solidFill>
                  <a:schemeClr val="accent1"/>
                </a:solidFill>
              </a:rPr>
              <a:t>ConcreteProduct</a:t>
            </a:r>
          </a:p>
          <a:p>
            <a:pPr lvl="1"/>
            <a:r>
              <a:rPr lang="en-US" dirty="0" smtClean="0">
                <a:solidFill>
                  <a:schemeClr val="tx1"/>
                </a:solidFill>
              </a:rPr>
              <a:t>Implements the </a:t>
            </a:r>
            <a:r>
              <a:rPr lang="en-US" dirty="0" smtClean="0">
                <a:solidFill>
                  <a:schemeClr val="accent1"/>
                </a:solidFill>
              </a:rPr>
              <a:t>Product</a:t>
            </a:r>
            <a:r>
              <a:rPr lang="en-US" dirty="0" smtClean="0">
                <a:solidFill>
                  <a:schemeClr val="tx1"/>
                </a:solidFill>
              </a:rPr>
              <a:t> interface</a:t>
            </a:r>
          </a:p>
          <a:p>
            <a:r>
              <a:rPr lang="en-US" dirty="0" smtClean="0">
                <a:solidFill>
                  <a:schemeClr val="accent1"/>
                </a:solidFill>
              </a:rPr>
              <a:t>Factory</a:t>
            </a:r>
          </a:p>
          <a:p>
            <a:pPr lvl="1"/>
            <a:r>
              <a:rPr lang="en-US" dirty="0" smtClean="0">
                <a:solidFill>
                  <a:schemeClr val="tx1"/>
                </a:solidFill>
              </a:rPr>
              <a:t>Declares the factory method which returns an object of type </a:t>
            </a:r>
            <a:r>
              <a:rPr lang="en-US" dirty="0" smtClean="0">
                <a:solidFill>
                  <a:schemeClr val="accent1"/>
                </a:solidFill>
              </a:rPr>
              <a:t>Product</a:t>
            </a:r>
          </a:p>
          <a:p>
            <a:r>
              <a:rPr lang="en-US" dirty="0" smtClean="0">
                <a:solidFill>
                  <a:schemeClr val="accent1"/>
                </a:solidFill>
              </a:rPr>
              <a:t>ConcreteFactory</a:t>
            </a:r>
          </a:p>
          <a:p>
            <a:pPr lvl="1"/>
            <a:r>
              <a:rPr lang="en-US" dirty="0" smtClean="0">
                <a:solidFill>
                  <a:schemeClr val="accent1"/>
                </a:solidFill>
              </a:rPr>
              <a:t>Factory</a:t>
            </a:r>
            <a:r>
              <a:rPr lang="en-US" dirty="0" smtClean="0">
                <a:solidFill>
                  <a:schemeClr val="tx1"/>
                </a:solidFill>
              </a:rPr>
              <a:t> relies on its subclasses to implement the factory method so that it returns an instance of the appropriate </a:t>
            </a:r>
            <a:r>
              <a:rPr lang="en-US" dirty="0" smtClean="0">
                <a:solidFill>
                  <a:schemeClr val="accent1"/>
                </a:solidFill>
              </a:rPr>
              <a:t>ConcreteProduct</a:t>
            </a:r>
            <a:endParaRPr lang="en-US" dirty="0">
              <a:solidFill>
                <a:schemeClr val="accent1"/>
              </a:solidFill>
            </a:endParaRP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9</a:t>
            </a:fld>
            <a:endParaRPr lang="en-US" dirty="0"/>
          </a:p>
        </p:txBody>
      </p:sp>
    </p:spTree>
    <p:extLst>
      <p:ext uri="{BB962C8B-B14F-4D97-AF65-F5344CB8AC3E}">
        <p14:creationId xmlns:p14="http://schemas.microsoft.com/office/powerpoint/2010/main" val="21383543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1647</TotalTime>
  <Words>1108</Words>
  <Application>Microsoft Office PowerPoint</Application>
  <PresentationFormat>On-screen Show (4:3)</PresentationFormat>
  <Paragraphs>175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Newsprint</vt:lpstr>
      <vt:lpstr>Factory Patterns</vt:lpstr>
      <vt:lpstr>Overview</vt:lpstr>
      <vt:lpstr>Motivation</vt:lpstr>
      <vt:lpstr>Simple Factory Intent</vt:lpstr>
      <vt:lpstr>Class Diagram</vt:lpstr>
      <vt:lpstr>Factory Method Pattern Intent</vt:lpstr>
      <vt:lpstr>Factory Method Pattern Applicability</vt:lpstr>
      <vt:lpstr>Class Diagram</vt:lpstr>
      <vt:lpstr>Participants</vt:lpstr>
      <vt:lpstr>Collaborations</vt:lpstr>
      <vt:lpstr>Sequence Diagram</vt:lpstr>
      <vt:lpstr>Consequences</vt:lpstr>
      <vt:lpstr>Implementation Issues</vt:lpstr>
      <vt:lpstr>Abstract Factory Pattern Intent</vt:lpstr>
      <vt:lpstr>Abstract Factory Pattern Applicability</vt:lpstr>
      <vt:lpstr>Class Diagram</vt:lpstr>
      <vt:lpstr>Participants</vt:lpstr>
      <vt:lpstr>Collaborations</vt:lpstr>
      <vt:lpstr>Consequences</vt:lpstr>
      <vt:lpstr>Implementation Issues</vt:lpstr>
      <vt:lpstr>Summary</vt:lpstr>
      <vt:lpstr>Factory Method vs Abstract Factory</vt:lpstr>
      <vt:lpstr>PowerPoint Presentation</vt:lpstr>
      <vt:lpstr>References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Development Methodologies</dc:title>
  <dc:creator>Scott Mills</dc:creator>
  <cp:lastModifiedBy>Scott Mills</cp:lastModifiedBy>
  <cp:revision>95</cp:revision>
  <dcterms:created xsi:type="dcterms:W3CDTF">2014-08-25T00:37:45Z</dcterms:created>
  <dcterms:modified xsi:type="dcterms:W3CDTF">2015-02-03T18:52:40Z</dcterms:modified>
</cp:coreProperties>
</file>